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8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5" r:id="rId21"/>
    <p:sldId id="276" r:id="rId22"/>
    <p:sldId id="277" r:id="rId23"/>
    <p:sldId id="278" r:id="rId24"/>
    <p:sldId id="280" r:id="rId25"/>
    <p:sldId id="281" r:id="rId26"/>
    <p:sldId id="282" r:id="rId27"/>
    <p:sldId id="284" r:id="rId28"/>
    <p:sldId id="285" r:id="rId29"/>
    <p:sldId id="287" r:id="rId30"/>
    <p:sldId id="286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293" autoAdjust="0"/>
  </p:normalViewPr>
  <p:slideViewPr>
    <p:cSldViewPr snapToGrid="0">
      <p:cViewPr varScale="1">
        <p:scale>
          <a:sx n="92" d="100"/>
          <a:sy n="92" d="100"/>
        </p:scale>
        <p:origin x="131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257BAF-7F3F-4DF0-A994-ACB4978B5795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2D13A-754A-4CB5-92F3-969C67187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924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chose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vertical</a:t>
            </a:r>
            <a:r>
              <a:rPr lang="cs-CZ" dirty="0"/>
              <a:t> </a:t>
            </a:r>
            <a:r>
              <a:rPr lang="cs-CZ" dirty="0" err="1"/>
              <a:t>orientation</a:t>
            </a:r>
            <a:r>
              <a:rPr lang="cs-CZ" dirty="0"/>
              <a:t>, </a:t>
            </a:r>
            <a:r>
              <a:rPr lang="cs-CZ" dirty="0" err="1"/>
              <a:t>since</a:t>
            </a:r>
            <a:r>
              <a:rPr lang="cs-CZ" dirty="0"/>
              <a:t> </a:t>
            </a:r>
            <a:r>
              <a:rPr lang="cs-CZ" dirty="0" err="1"/>
              <a:t>it</a:t>
            </a:r>
            <a:r>
              <a:rPr lang="cs-CZ" dirty="0"/>
              <a:t> </a:t>
            </a:r>
            <a:r>
              <a:rPr lang="cs-CZ" dirty="0" err="1"/>
              <a:t>held</a:t>
            </a:r>
            <a:r>
              <a:rPr lang="cs-CZ" dirty="0"/>
              <a:t> on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easiest</a:t>
            </a:r>
            <a:r>
              <a:rPr lang="cs-CZ" dirty="0"/>
              <a:t>.</a:t>
            </a:r>
          </a:p>
          <a:p>
            <a:r>
              <a:rPr lang="cs-CZ" dirty="0" err="1"/>
              <a:t>Other</a:t>
            </a:r>
            <a:r>
              <a:rPr lang="cs-CZ" dirty="0"/>
              <a:t> </a:t>
            </a:r>
            <a:r>
              <a:rPr lang="cs-CZ" dirty="0" err="1"/>
              <a:t>configuration</a:t>
            </a:r>
            <a:r>
              <a:rPr lang="cs-CZ" dirty="0"/>
              <a:t> </a:t>
            </a:r>
            <a:r>
              <a:rPr lang="cs-CZ" dirty="0" err="1"/>
              <a:t>might‘ve</a:t>
            </a:r>
            <a:r>
              <a:rPr lang="cs-CZ" dirty="0"/>
              <a:t> </a:t>
            </a:r>
            <a:r>
              <a:rPr lang="cs-CZ" dirty="0" err="1"/>
              <a:t>improved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torque</a:t>
            </a:r>
            <a:r>
              <a:rPr lang="cs-CZ" dirty="0"/>
              <a:t> </a:t>
            </a:r>
            <a:r>
              <a:rPr lang="cs-CZ" dirty="0" err="1"/>
              <a:t>tranfer</a:t>
            </a:r>
            <a:r>
              <a:rPr lang="cs-CZ" dirty="0"/>
              <a:t>, </a:t>
            </a:r>
            <a:r>
              <a:rPr lang="cs-CZ" dirty="0" err="1"/>
              <a:t>since</a:t>
            </a:r>
            <a:r>
              <a:rPr lang="cs-CZ" dirty="0"/>
              <a:t> B </a:t>
            </a:r>
            <a:r>
              <a:rPr lang="cs-CZ" dirty="0" err="1"/>
              <a:t>interactions</a:t>
            </a:r>
            <a:r>
              <a:rPr lang="cs-CZ" dirty="0"/>
              <a:t> are non-</a:t>
            </a:r>
            <a:r>
              <a:rPr lang="cs-CZ" dirty="0" err="1"/>
              <a:t>zero</a:t>
            </a:r>
            <a:r>
              <a:rPr lang="cs-CZ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420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observed</a:t>
            </a:r>
            <a:r>
              <a:rPr lang="cs-CZ" dirty="0"/>
              <a:t>, </a:t>
            </a:r>
            <a:r>
              <a:rPr lang="cs-CZ" dirty="0" err="1"/>
              <a:t>that</a:t>
            </a:r>
            <a:r>
              <a:rPr lang="cs-CZ" dirty="0"/>
              <a:t> </a:t>
            </a:r>
            <a:r>
              <a:rPr lang="cs-CZ" dirty="0" err="1"/>
              <a:t>when</a:t>
            </a:r>
            <a:r>
              <a:rPr lang="cs-CZ" dirty="0"/>
              <a:t> </a:t>
            </a:r>
            <a:r>
              <a:rPr lang="cs-CZ" dirty="0" err="1"/>
              <a:t>two</a:t>
            </a:r>
            <a:r>
              <a:rPr lang="cs-CZ" dirty="0"/>
              <a:t> </a:t>
            </a:r>
            <a:r>
              <a:rPr lang="cs-CZ" dirty="0" err="1"/>
              <a:t>spinners</a:t>
            </a:r>
            <a:r>
              <a:rPr lang="cs-CZ" dirty="0"/>
              <a:t> </a:t>
            </a:r>
            <a:r>
              <a:rPr lang="cs-CZ" i="1" dirty="0"/>
              <a:t>(</a:t>
            </a:r>
            <a:r>
              <a:rPr lang="cs-CZ" i="1" dirty="0" err="1"/>
              <a:t>with</a:t>
            </a:r>
            <a:r>
              <a:rPr lang="cs-CZ" i="1" dirty="0"/>
              <a:t> </a:t>
            </a:r>
            <a:r>
              <a:rPr lang="cs-CZ" b="1" i="1" dirty="0" err="1"/>
              <a:t>one</a:t>
            </a:r>
            <a:r>
              <a:rPr lang="cs-CZ" b="1" i="1" dirty="0"/>
              <a:t> </a:t>
            </a:r>
            <a:r>
              <a:rPr lang="cs-CZ" b="1" i="1" dirty="0" err="1"/>
              <a:t>being</a:t>
            </a:r>
            <a:r>
              <a:rPr lang="cs-CZ" b="1" i="1" dirty="0"/>
              <a:t> </a:t>
            </a:r>
            <a:r>
              <a:rPr lang="cs-CZ" b="1" i="1" dirty="0" err="1"/>
              <a:t>driven</a:t>
            </a:r>
            <a:r>
              <a:rPr lang="cs-CZ" b="1" i="1" dirty="0"/>
              <a:t> </a:t>
            </a:r>
            <a:r>
              <a:rPr lang="cs-CZ" i="1" dirty="0"/>
              <a:t>by a motor)</a:t>
            </a:r>
            <a:r>
              <a:rPr lang="cs-CZ" dirty="0"/>
              <a:t> are </a:t>
            </a:r>
            <a:r>
              <a:rPr lang="cs-CZ" dirty="0" err="1"/>
              <a:t>rotating</a:t>
            </a:r>
            <a:r>
              <a:rPr lang="cs-CZ" dirty="0"/>
              <a:t> </a:t>
            </a:r>
            <a:r>
              <a:rPr lang="cs-CZ" b="1" dirty="0" err="1"/>
              <a:t>at</a:t>
            </a:r>
            <a:r>
              <a:rPr lang="cs-CZ" b="1" dirty="0"/>
              <a:t> </a:t>
            </a:r>
            <a:r>
              <a:rPr lang="cs-CZ" b="1" dirty="0" err="1"/>
              <a:t>roughly</a:t>
            </a:r>
            <a:r>
              <a:rPr lang="cs-CZ" b="1" dirty="0"/>
              <a:t> </a:t>
            </a:r>
            <a:r>
              <a:rPr lang="cs-CZ" b="1" dirty="0" err="1"/>
              <a:t>the</a:t>
            </a:r>
            <a:r>
              <a:rPr lang="cs-CZ" b="1" dirty="0"/>
              <a:t> </a:t>
            </a:r>
            <a:r>
              <a:rPr lang="cs-CZ" b="1" dirty="0" err="1"/>
              <a:t>same</a:t>
            </a:r>
            <a:r>
              <a:rPr lang="cs-CZ" b="1" dirty="0"/>
              <a:t> </a:t>
            </a:r>
            <a:r>
              <a:rPr lang="cs-CZ" b="1" dirty="0" err="1"/>
              <a:t>velocity</a:t>
            </a:r>
            <a:r>
              <a:rPr lang="cs-CZ" dirty="0"/>
              <a:t>, </a:t>
            </a:r>
            <a:r>
              <a:rPr lang="cs-CZ" dirty="0" err="1"/>
              <a:t>the</a:t>
            </a:r>
            <a:r>
              <a:rPr lang="cs-CZ" dirty="0"/>
              <a:t> second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becomes</a:t>
            </a:r>
            <a:r>
              <a:rPr lang="cs-CZ" dirty="0"/>
              <a:t> </a:t>
            </a:r>
            <a:r>
              <a:rPr lang="cs-CZ" dirty="0" err="1"/>
              <a:t>coupled</a:t>
            </a:r>
            <a:r>
              <a:rPr lang="cs-CZ" dirty="0"/>
              <a:t> and </a:t>
            </a:r>
            <a:r>
              <a:rPr lang="cs-CZ" dirty="0" err="1"/>
              <a:t>continues</a:t>
            </a:r>
            <a:r>
              <a:rPr lang="cs-CZ" dirty="0"/>
              <a:t> </a:t>
            </a:r>
            <a:r>
              <a:rPr lang="cs-CZ" dirty="0" err="1"/>
              <a:t>keeping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same</a:t>
            </a:r>
            <a:r>
              <a:rPr lang="cs-CZ" dirty="0"/>
              <a:t> </a:t>
            </a:r>
            <a:r>
              <a:rPr lang="cs-CZ" dirty="0" err="1"/>
              <a:t>velocity</a:t>
            </a:r>
            <a:r>
              <a:rPr lang="cs-CZ" dirty="0"/>
              <a:t> </a:t>
            </a:r>
            <a:r>
              <a:rPr lang="cs-CZ" dirty="0" err="1"/>
              <a:t>even</a:t>
            </a:r>
            <a:r>
              <a:rPr lang="cs-CZ" dirty="0"/>
              <a:t> </a:t>
            </a:r>
            <a:r>
              <a:rPr lang="cs-CZ" dirty="0" err="1"/>
              <a:t>during</a:t>
            </a:r>
            <a:r>
              <a:rPr lang="cs-CZ" dirty="0"/>
              <a:t> </a:t>
            </a:r>
            <a:r>
              <a:rPr lang="cs-CZ" b="1" dirty="0" err="1"/>
              <a:t>gradual</a:t>
            </a:r>
            <a:r>
              <a:rPr lang="cs-CZ" b="1" dirty="0"/>
              <a:t> </a:t>
            </a:r>
            <a:r>
              <a:rPr lang="cs-CZ" b="1" dirty="0" err="1"/>
              <a:t>changes</a:t>
            </a:r>
            <a:endParaRPr lang="cs-CZ" b="1" dirty="0"/>
          </a:p>
          <a:p>
            <a:endParaRPr lang="cs-CZ" b="1" dirty="0"/>
          </a:p>
          <a:p>
            <a:r>
              <a:rPr lang="cs-CZ" b="1" dirty="0" err="1"/>
              <a:t>Oscillatioin</a:t>
            </a:r>
            <a:r>
              <a:rPr lang="cs-CZ" b="1" dirty="0"/>
              <a:t> </a:t>
            </a:r>
            <a:r>
              <a:rPr lang="cs-CZ" b="1" dirty="0" err="1"/>
              <a:t>when</a:t>
            </a:r>
            <a:r>
              <a:rPr lang="cs-CZ" b="1" dirty="0"/>
              <a:t> </a:t>
            </a:r>
            <a:r>
              <a:rPr lang="cs-CZ" b="1" dirty="0" err="1"/>
              <a:t>dropping</a:t>
            </a:r>
            <a:r>
              <a:rPr lang="cs-CZ" b="1" dirty="0"/>
              <a:t> </a:t>
            </a:r>
            <a:r>
              <a:rPr lang="cs-CZ" b="1" dirty="0" err="1"/>
              <a:t>into</a:t>
            </a:r>
            <a:r>
              <a:rPr lang="cs-CZ" b="1" dirty="0"/>
              <a:t> a </a:t>
            </a:r>
            <a:r>
              <a:rPr lang="cs-CZ" b="1" dirty="0" err="1"/>
              <a:t>lower</a:t>
            </a:r>
            <a:r>
              <a:rPr lang="cs-CZ" b="1" dirty="0"/>
              <a:t> mode</a:t>
            </a:r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824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observed</a:t>
            </a:r>
            <a:r>
              <a:rPr lang="cs-CZ" dirty="0"/>
              <a:t>, </a:t>
            </a:r>
            <a:r>
              <a:rPr lang="cs-CZ" dirty="0" err="1"/>
              <a:t>that</a:t>
            </a:r>
            <a:r>
              <a:rPr lang="cs-CZ" dirty="0"/>
              <a:t> </a:t>
            </a:r>
            <a:r>
              <a:rPr lang="cs-CZ" dirty="0" err="1"/>
              <a:t>when</a:t>
            </a:r>
            <a:r>
              <a:rPr lang="cs-CZ" dirty="0"/>
              <a:t> </a:t>
            </a:r>
            <a:r>
              <a:rPr lang="cs-CZ" dirty="0" err="1"/>
              <a:t>two</a:t>
            </a:r>
            <a:r>
              <a:rPr lang="cs-CZ" dirty="0"/>
              <a:t> </a:t>
            </a:r>
            <a:r>
              <a:rPr lang="cs-CZ" dirty="0" err="1"/>
              <a:t>spinners</a:t>
            </a:r>
            <a:r>
              <a:rPr lang="cs-CZ" dirty="0"/>
              <a:t> </a:t>
            </a:r>
            <a:r>
              <a:rPr lang="cs-CZ" i="1" dirty="0"/>
              <a:t>(</a:t>
            </a:r>
            <a:r>
              <a:rPr lang="cs-CZ" i="1" dirty="0" err="1"/>
              <a:t>with</a:t>
            </a:r>
            <a:r>
              <a:rPr lang="cs-CZ" i="1" dirty="0"/>
              <a:t> </a:t>
            </a:r>
            <a:r>
              <a:rPr lang="cs-CZ" b="1" i="1" dirty="0" err="1"/>
              <a:t>one</a:t>
            </a:r>
            <a:r>
              <a:rPr lang="cs-CZ" b="1" i="1" dirty="0"/>
              <a:t> </a:t>
            </a:r>
            <a:r>
              <a:rPr lang="cs-CZ" b="1" i="1" dirty="0" err="1"/>
              <a:t>being</a:t>
            </a:r>
            <a:r>
              <a:rPr lang="cs-CZ" b="1" i="1" dirty="0"/>
              <a:t> </a:t>
            </a:r>
            <a:r>
              <a:rPr lang="cs-CZ" b="1" i="1" dirty="0" err="1"/>
              <a:t>driven</a:t>
            </a:r>
            <a:r>
              <a:rPr lang="cs-CZ" b="1" i="1" dirty="0"/>
              <a:t> </a:t>
            </a:r>
            <a:r>
              <a:rPr lang="cs-CZ" i="1" dirty="0"/>
              <a:t>by a motor)</a:t>
            </a:r>
            <a:r>
              <a:rPr lang="cs-CZ" dirty="0"/>
              <a:t> are </a:t>
            </a:r>
            <a:r>
              <a:rPr lang="cs-CZ" dirty="0" err="1"/>
              <a:t>rotating</a:t>
            </a:r>
            <a:r>
              <a:rPr lang="cs-CZ" dirty="0"/>
              <a:t> </a:t>
            </a:r>
            <a:r>
              <a:rPr lang="cs-CZ" b="1" dirty="0" err="1"/>
              <a:t>at</a:t>
            </a:r>
            <a:r>
              <a:rPr lang="cs-CZ" b="1" dirty="0"/>
              <a:t> </a:t>
            </a:r>
            <a:r>
              <a:rPr lang="cs-CZ" b="1" dirty="0" err="1"/>
              <a:t>roughly</a:t>
            </a:r>
            <a:r>
              <a:rPr lang="cs-CZ" b="1" dirty="0"/>
              <a:t> </a:t>
            </a:r>
            <a:r>
              <a:rPr lang="cs-CZ" b="1" dirty="0" err="1"/>
              <a:t>the</a:t>
            </a:r>
            <a:r>
              <a:rPr lang="cs-CZ" b="1" dirty="0"/>
              <a:t> </a:t>
            </a:r>
            <a:r>
              <a:rPr lang="cs-CZ" b="1" dirty="0" err="1"/>
              <a:t>same</a:t>
            </a:r>
            <a:r>
              <a:rPr lang="cs-CZ" b="1" dirty="0"/>
              <a:t> </a:t>
            </a:r>
            <a:r>
              <a:rPr lang="cs-CZ" b="1" dirty="0" err="1"/>
              <a:t>velocity</a:t>
            </a:r>
            <a:r>
              <a:rPr lang="cs-CZ" dirty="0"/>
              <a:t>, </a:t>
            </a:r>
            <a:r>
              <a:rPr lang="cs-CZ" dirty="0" err="1"/>
              <a:t>the</a:t>
            </a:r>
            <a:r>
              <a:rPr lang="cs-CZ" dirty="0"/>
              <a:t> second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becomes</a:t>
            </a:r>
            <a:r>
              <a:rPr lang="cs-CZ" dirty="0"/>
              <a:t> </a:t>
            </a:r>
            <a:r>
              <a:rPr lang="cs-CZ" dirty="0" err="1"/>
              <a:t>coupled</a:t>
            </a:r>
            <a:r>
              <a:rPr lang="cs-CZ" dirty="0"/>
              <a:t> and </a:t>
            </a:r>
            <a:r>
              <a:rPr lang="cs-CZ" dirty="0" err="1"/>
              <a:t>continues</a:t>
            </a:r>
            <a:r>
              <a:rPr lang="cs-CZ" dirty="0"/>
              <a:t> </a:t>
            </a:r>
            <a:r>
              <a:rPr lang="cs-CZ" dirty="0" err="1"/>
              <a:t>keeping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same</a:t>
            </a:r>
            <a:r>
              <a:rPr lang="cs-CZ" dirty="0"/>
              <a:t> </a:t>
            </a:r>
            <a:r>
              <a:rPr lang="cs-CZ" dirty="0" err="1"/>
              <a:t>velocity</a:t>
            </a:r>
            <a:r>
              <a:rPr lang="cs-CZ" dirty="0"/>
              <a:t> </a:t>
            </a:r>
            <a:r>
              <a:rPr lang="cs-CZ" dirty="0" err="1"/>
              <a:t>even</a:t>
            </a:r>
            <a:r>
              <a:rPr lang="cs-CZ" dirty="0"/>
              <a:t> </a:t>
            </a:r>
            <a:r>
              <a:rPr lang="cs-CZ" dirty="0" err="1"/>
              <a:t>during</a:t>
            </a:r>
            <a:r>
              <a:rPr lang="cs-CZ" dirty="0"/>
              <a:t> </a:t>
            </a:r>
            <a:r>
              <a:rPr lang="cs-CZ" b="1" dirty="0" err="1"/>
              <a:t>gradual</a:t>
            </a:r>
            <a:r>
              <a:rPr lang="cs-CZ" b="1" dirty="0"/>
              <a:t> </a:t>
            </a:r>
            <a:r>
              <a:rPr lang="cs-CZ" b="1" dirty="0" err="1"/>
              <a:t>changes</a:t>
            </a:r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1775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416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047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3124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070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1441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0415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931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104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should</a:t>
            </a:r>
            <a:r>
              <a:rPr lang="cs-CZ" dirty="0"/>
              <a:t> </a:t>
            </a:r>
            <a:r>
              <a:rPr lang="cs-CZ" dirty="0" err="1"/>
              <a:t>add</a:t>
            </a:r>
            <a:r>
              <a:rPr lang="cs-CZ" dirty="0"/>
              <a:t> </a:t>
            </a:r>
            <a:r>
              <a:rPr lang="cs-CZ" dirty="0" err="1"/>
              <a:t>some</a:t>
            </a:r>
            <a:r>
              <a:rPr lang="cs-CZ" dirty="0"/>
              <a:t> </a:t>
            </a:r>
            <a:r>
              <a:rPr lang="cs-CZ" dirty="0" err="1"/>
              <a:t>simple</a:t>
            </a:r>
            <a:r>
              <a:rPr lang="cs-CZ" dirty="0"/>
              <a:t> </a:t>
            </a:r>
            <a:r>
              <a:rPr lang="cs-CZ" dirty="0" err="1"/>
              <a:t>exmaples</a:t>
            </a:r>
            <a:r>
              <a:rPr lang="cs-CZ" dirty="0"/>
              <a:t>/</a:t>
            </a:r>
            <a:r>
              <a:rPr lang="cs-CZ" dirty="0" err="1"/>
              <a:t>videos</a:t>
            </a:r>
            <a:r>
              <a:rPr lang="cs-CZ" dirty="0"/>
              <a:t>, so </a:t>
            </a:r>
            <a:r>
              <a:rPr lang="cs-CZ" dirty="0" err="1"/>
              <a:t>that</a:t>
            </a:r>
            <a:r>
              <a:rPr lang="cs-CZ" dirty="0"/>
              <a:t> </a:t>
            </a:r>
            <a:r>
              <a:rPr lang="cs-CZ" dirty="0" err="1"/>
              <a:t>everyone</a:t>
            </a:r>
            <a:r>
              <a:rPr lang="cs-CZ" dirty="0"/>
              <a:t> </a:t>
            </a:r>
            <a:r>
              <a:rPr lang="cs-CZ" dirty="0" err="1"/>
              <a:t>catches</a:t>
            </a:r>
            <a:r>
              <a:rPr lang="cs-CZ" dirty="0"/>
              <a:t> 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2336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9384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2575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2372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dipole</a:t>
            </a:r>
            <a:r>
              <a:rPr lang="cs-CZ" dirty="0"/>
              <a:t> </a:t>
            </a:r>
            <a:r>
              <a:rPr lang="cs-CZ" dirty="0" err="1"/>
              <a:t>approximation</a:t>
            </a:r>
            <a:r>
              <a:rPr lang="cs-CZ" dirty="0"/>
              <a:t> </a:t>
            </a:r>
            <a:r>
              <a:rPr lang="cs-CZ" dirty="0" err="1"/>
              <a:t>breaks</a:t>
            </a:r>
            <a:r>
              <a:rPr lang="cs-CZ" dirty="0"/>
              <a:t> </a:t>
            </a:r>
            <a:r>
              <a:rPr lang="cs-CZ" dirty="0" err="1"/>
              <a:t>down</a:t>
            </a:r>
            <a:r>
              <a:rPr lang="cs-CZ" dirty="0"/>
              <a:t> </a:t>
            </a:r>
            <a:r>
              <a:rPr lang="cs-CZ" dirty="0" err="1"/>
              <a:t>at</a:t>
            </a:r>
            <a:r>
              <a:rPr lang="cs-CZ" dirty="0"/>
              <a:t> </a:t>
            </a:r>
            <a:r>
              <a:rPr lang="cs-CZ" dirty="0" err="1"/>
              <a:t>small</a:t>
            </a:r>
            <a:r>
              <a:rPr lang="cs-CZ" dirty="0"/>
              <a:t> </a:t>
            </a:r>
            <a:r>
              <a:rPr lang="cs-CZ" dirty="0" err="1"/>
              <a:t>distances</a:t>
            </a:r>
            <a:r>
              <a:rPr lang="cs-CZ" dirty="0"/>
              <a:t> (</a:t>
            </a:r>
            <a:r>
              <a:rPr lang="cs-CZ" dirty="0" err="1"/>
              <a:t>comparable</a:t>
            </a:r>
            <a:r>
              <a:rPr lang="cs-CZ" dirty="0"/>
              <a:t> to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size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magnet)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6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Moment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inertia</a:t>
            </a:r>
            <a:r>
              <a:rPr lang="cs-CZ" dirty="0"/>
              <a:t> = moment setrvačnosti</a:t>
            </a:r>
          </a:p>
          <a:p>
            <a:r>
              <a:rPr lang="cs-CZ" dirty="0" err="1"/>
              <a:t>Angular</a:t>
            </a:r>
            <a:r>
              <a:rPr lang="cs-CZ" dirty="0"/>
              <a:t> </a:t>
            </a:r>
            <a:r>
              <a:rPr lang="cs-CZ" dirty="0" err="1"/>
              <a:t>momentum</a:t>
            </a:r>
            <a:r>
              <a:rPr lang="cs-CZ" dirty="0"/>
              <a:t> = moment hybnosti</a:t>
            </a:r>
          </a:p>
          <a:p>
            <a:r>
              <a:rPr lang="cs-CZ" dirty="0" err="1"/>
              <a:t>Torque</a:t>
            </a:r>
            <a:r>
              <a:rPr lang="cs-CZ" dirty="0"/>
              <a:t> = moment síly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77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776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Two</a:t>
            </a:r>
            <a:r>
              <a:rPr lang="cs-CZ" dirty="0"/>
              <a:t> RK4 </a:t>
            </a:r>
            <a:r>
              <a:rPr lang="cs-CZ" dirty="0" err="1"/>
              <a:t>passes</a:t>
            </a:r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324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Two</a:t>
            </a:r>
            <a:r>
              <a:rPr lang="cs-CZ" dirty="0"/>
              <a:t> RK4 </a:t>
            </a:r>
            <a:r>
              <a:rPr lang="cs-CZ" dirty="0" err="1"/>
              <a:t>passes</a:t>
            </a:r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243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Two</a:t>
            </a:r>
            <a:r>
              <a:rPr lang="cs-CZ" dirty="0"/>
              <a:t> RK4 </a:t>
            </a:r>
            <a:r>
              <a:rPr lang="cs-CZ" dirty="0" err="1"/>
              <a:t>passes</a:t>
            </a:r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0398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observed</a:t>
            </a:r>
            <a:r>
              <a:rPr lang="cs-CZ" dirty="0"/>
              <a:t>, </a:t>
            </a:r>
            <a:r>
              <a:rPr lang="cs-CZ" dirty="0" err="1"/>
              <a:t>that</a:t>
            </a:r>
            <a:r>
              <a:rPr lang="cs-CZ" dirty="0"/>
              <a:t> </a:t>
            </a:r>
            <a:r>
              <a:rPr lang="cs-CZ" dirty="0" err="1"/>
              <a:t>when</a:t>
            </a:r>
            <a:r>
              <a:rPr lang="cs-CZ" dirty="0"/>
              <a:t> </a:t>
            </a:r>
            <a:r>
              <a:rPr lang="cs-CZ" dirty="0" err="1"/>
              <a:t>two</a:t>
            </a:r>
            <a:r>
              <a:rPr lang="cs-CZ" dirty="0"/>
              <a:t> </a:t>
            </a:r>
            <a:r>
              <a:rPr lang="cs-CZ" dirty="0" err="1"/>
              <a:t>spinners</a:t>
            </a:r>
            <a:r>
              <a:rPr lang="cs-CZ" dirty="0"/>
              <a:t> </a:t>
            </a:r>
            <a:r>
              <a:rPr lang="cs-CZ" i="1" dirty="0"/>
              <a:t>(</a:t>
            </a:r>
            <a:r>
              <a:rPr lang="cs-CZ" i="1" dirty="0" err="1"/>
              <a:t>with</a:t>
            </a:r>
            <a:r>
              <a:rPr lang="cs-CZ" i="1" dirty="0"/>
              <a:t> </a:t>
            </a:r>
            <a:r>
              <a:rPr lang="cs-CZ" b="1" i="1" dirty="0" err="1"/>
              <a:t>one</a:t>
            </a:r>
            <a:r>
              <a:rPr lang="cs-CZ" b="1" i="1" dirty="0"/>
              <a:t> </a:t>
            </a:r>
            <a:r>
              <a:rPr lang="cs-CZ" b="1" i="1" dirty="0" err="1"/>
              <a:t>being</a:t>
            </a:r>
            <a:r>
              <a:rPr lang="cs-CZ" b="1" i="1" dirty="0"/>
              <a:t> </a:t>
            </a:r>
            <a:r>
              <a:rPr lang="cs-CZ" b="1" i="1" dirty="0" err="1"/>
              <a:t>driven</a:t>
            </a:r>
            <a:r>
              <a:rPr lang="cs-CZ" b="1" i="1" dirty="0"/>
              <a:t> </a:t>
            </a:r>
            <a:r>
              <a:rPr lang="cs-CZ" i="1" dirty="0"/>
              <a:t>by a motor)</a:t>
            </a:r>
            <a:r>
              <a:rPr lang="cs-CZ" dirty="0"/>
              <a:t> are </a:t>
            </a:r>
            <a:r>
              <a:rPr lang="cs-CZ" dirty="0" err="1"/>
              <a:t>rotating</a:t>
            </a:r>
            <a:r>
              <a:rPr lang="cs-CZ" dirty="0"/>
              <a:t> </a:t>
            </a:r>
            <a:r>
              <a:rPr lang="cs-CZ" b="1" dirty="0" err="1"/>
              <a:t>at</a:t>
            </a:r>
            <a:r>
              <a:rPr lang="cs-CZ" b="1" dirty="0"/>
              <a:t> </a:t>
            </a:r>
            <a:r>
              <a:rPr lang="cs-CZ" b="1" dirty="0" err="1"/>
              <a:t>roughly</a:t>
            </a:r>
            <a:r>
              <a:rPr lang="cs-CZ" b="1" dirty="0"/>
              <a:t> </a:t>
            </a:r>
            <a:r>
              <a:rPr lang="cs-CZ" b="1" dirty="0" err="1"/>
              <a:t>the</a:t>
            </a:r>
            <a:r>
              <a:rPr lang="cs-CZ" b="1" dirty="0"/>
              <a:t> </a:t>
            </a:r>
            <a:r>
              <a:rPr lang="cs-CZ" b="1" dirty="0" err="1"/>
              <a:t>same</a:t>
            </a:r>
            <a:r>
              <a:rPr lang="cs-CZ" b="1" dirty="0"/>
              <a:t> </a:t>
            </a:r>
            <a:r>
              <a:rPr lang="cs-CZ" b="1" dirty="0" err="1"/>
              <a:t>velocity</a:t>
            </a:r>
            <a:r>
              <a:rPr lang="cs-CZ" dirty="0"/>
              <a:t>, </a:t>
            </a:r>
            <a:r>
              <a:rPr lang="cs-CZ" dirty="0" err="1"/>
              <a:t>the</a:t>
            </a:r>
            <a:r>
              <a:rPr lang="cs-CZ" dirty="0"/>
              <a:t> second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becomes</a:t>
            </a:r>
            <a:r>
              <a:rPr lang="cs-CZ" dirty="0"/>
              <a:t> </a:t>
            </a:r>
            <a:r>
              <a:rPr lang="cs-CZ" dirty="0" err="1"/>
              <a:t>coupled</a:t>
            </a:r>
            <a:r>
              <a:rPr lang="cs-CZ" dirty="0"/>
              <a:t> and </a:t>
            </a:r>
            <a:r>
              <a:rPr lang="cs-CZ" dirty="0" err="1"/>
              <a:t>continues</a:t>
            </a:r>
            <a:r>
              <a:rPr lang="cs-CZ" dirty="0"/>
              <a:t> </a:t>
            </a:r>
            <a:r>
              <a:rPr lang="cs-CZ" dirty="0" err="1"/>
              <a:t>keeping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same</a:t>
            </a:r>
            <a:r>
              <a:rPr lang="cs-CZ" dirty="0"/>
              <a:t> </a:t>
            </a:r>
            <a:r>
              <a:rPr lang="cs-CZ" dirty="0" err="1"/>
              <a:t>velocity</a:t>
            </a:r>
            <a:r>
              <a:rPr lang="cs-CZ" dirty="0"/>
              <a:t> </a:t>
            </a:r>
            <a:r>
              <a:rPr lang="cs-CZ" dirty="0" err="1"/>
              <a:t>even</a:t>
            </a:r>
            <a:r>
              <a:rPr lang="cs-CZ" dirty="0"/>
              <a:t> </a:t>
            </a:r>
            <a:r>
              <a:rPr lang="cs-CZ" dirty="0" err="1"/>
              <a:t>during</a:t>
            </a:r>
            <a:r>
              <a:rPr lang="cs-CZ" dirty="0"/>
              <a:t> </a:t>
            </a:r>
            <a:r>
              <a:rPr lang="cs-CZ" b="1" dirty="0" err="1"/>
              <a:t>gradual</a:t>
            </a:r>
            <a:r>
              <a:rPr lang="cs-CZ" b="1" dirty="0"/>
              <a:t> </a:t>
            </a:r>
            <a:r>
              <a:rPr lang="cs-CZ" b="1" dirty="0" err="1"/>
              <a:t>changes</a:t>
            </a:r>
            <a:endParaRPr lang="en-US" b="1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D13A-754A-4CB5-92F3-969C67187B6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33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black and white logo&#10;&#10;Description automatically generated">
            <a:extLst>
              <a:ext uri="{FF2B5EF4-FFF2-40B4-BE49-F238E27FC236}">
                <a16:creationId xmlns:a16="http://schemas.microsoft.com/office/drawing/2014/main" id="{3DB15051-AADD-2D85-97A1-25CD944675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9268" y="135425"/>
            <a:ext cx="1279134" cy="559699"/>
          </a:xfrm>
          <a:prstGeom prst="rect">
            <a:avLst/>
          </a:prstGeom>
        </p:spPr>
      </p:pic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109A4429-CC51-F101-E27C-185640EFF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108F7-9617-4B20-B3C6-026E7D985ACA}" type="datetime1">
              <a:rPr lang="en-US" smtClean="0"/>
              <a:t>12/9/2023</a:t>
            </a:fld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D71AB9E0-F4E6-0181-00D9-607080082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067C2CE3-9E7E-4C2F-3544-A289C905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3B01994D-F32B-5730-1BDF-9028BF2B93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9774" y="3429000"/>
            <a:ext cx="9084945" cy="858289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 err="1"/>
              <a:t>Task</a:t>
            </a:r>
            <a:r>
              <a:rPr lang="cs-CZ" dirty="0"/>
              <a:t> </a:t>
            </a:r>
            <a:r>
              <a:rPr lang="cs-CZ" dirty="0" err="1"/>
              <a:t>name</a:t>
            </a:r>
            <a:r>
              <a:rPr lang="cs-CZ" dirty="0"/>
              <a:t> #1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53DB8A7-248A-3717-0338-FA04AFAD2ED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3457053"/>
            <a:ext cx="817245" cy="802182"/>
          </a:xfr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4800"/>
            </a:lvl1pPr>
          </a:lstStyle>
          <a:p>
            <a:pPr lvl="0"/>
            <a:r>
              <a:rPr lang="cs-CZ" dirty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497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51F1-AF1A-4D19-AF21-0514A3FE0EE5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5E1BBD0-B551-AAC7-0891-2C0E98DACE7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35975" y="828675"/>
            <a:ext cx="2776538" cy="397017"/>
          </a:xfr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000"/>
            </a:lvl1pPr>
          </a:lstStyle>
          <a:p>
            <a:pPr lvl="0"/>
            <a:r>
              <a:rPr lang="cs-CZ" dirty="0" err="1"/>
              <a:t>Topic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777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CF7B7-7D74-48EF-9F0D-643EFFC801CD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193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543E43-FF6D-A18D-943E-F188BC106A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35975" y="828675"/>
            <a:ext cx="2776538" cy="397017"/>
          </a:xfr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000"/>
            </a:lvl1pPr>
          </a:lstStyle>
          <a:p>
            <a:pPr lvl="0"/>
            <a:r>
              <a:rPr lang="cs-CZ" dirty="0" err="1"/>
              <a:t>Topic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35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29ADB-27FB-4E7C-A564-3D77AC4B9B51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8963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4"/>
            <a:ext cx="7184571" cy="968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454331"/>
            <a:ext cx="4937760" cy="4414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4331"/>
            <a:ext cx="4937760" cy="441476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CCB69-FD73-460E-A082-D11B1FF41951}" type="datetime1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4A36022B-E413-C4B6-B913-B9F9F35A6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35975" y="828675"/>
            <a:ext cx="2776538" cy="397017"/>
          </a:xfr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000"/>
            </a:lvl1pPr>
          </a:lstStyle>
          <a:p>
            <a:pPr lvl="0"/>
            <a:r>
              <a:rPr lang="cs-CZ" dirty="0" err="1"/>
              <a:t>Topic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146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7167154" cy="9674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85144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52536"/>
            <a:ext cx="4937760" cy="37079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85144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52536"/>
            <a:ext cx="4937760" cy="370799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3602-03F9-4A22-8ADA-79A361319A33}" type="datetime1">
              <a:rPr lang="en-US" smtClean="0"/>
              <a:t>12/9/2023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74D21D6E-5D7B-7A5C-B0B7-4CF7CA9472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35975" y="828675"/>
            <a:ext cx="2776538" cy="397017"/>
          </a:xfr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000"/>
            </a:lvl1pPr>
          </a:lstStyle>
          <a:p>
            <a:pPr lvl="0"/>
            <a:r>
              <a:rPr lang="cs-CZ" dirty="0" err="1"/>
              <a:t>Topic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392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1FACC-3DA2-468F-858F-B804C58C203D}" type="datetime1">
              <a:rPr lang="en-US" smtClean="0"/>
              <a:t>12/9/2023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6AAD9989-48B9-CF4E-7DD1-E9DADAA463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35975" y="828675"/>
            <a:ext cx="2776538" cy="397017"/>
          </a:xfr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>
              <a:defRPr sz="2000"/>
            </a:lvl1pPr>
          </a:lstStyle>
          <a:p>
            <a:pPr lvl="0"/>
            <a:r>
              <a:rPr lang="cs-CZ" dirty="0" err="1"/>
              <a:t>Topic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164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FA6AE-92F2-49A8-A600-9F625662B69E}" type="datetime1">
              <a:rPr lang="en-US" smtClean="0"/>
              <a:t>12/9/2023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971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3449B5D-68A9-4986-B1CC-CAC501EDC4C7}" type="datetime1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7BF2D3-8D9B-4E9F-804F-8E7615F22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19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6350-47B6-45D5-81B2-9AC1F1BAE753}" type="datetime1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52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7193280" cy="939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24756"/>
            <a:ext cx="10058400" cy="444433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195E111-0D3D-4088-99F2-537714A79037}" type="datetime1">
              <a:rPr lang="en-US" smtClean="0"/>
              <a:t>12/9/2023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97BF2D3-8D9B-4E9F-804F-8E7615F22F9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43000" y="1319834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black and white logo&#10;&#10;Description automatically generated">
            <a:extLst>
              <a:ext uri="{FF2B5EF4-FFF2-40B4-BE49-F238E27FC236}">
                <a16:creationId xmlns:a16="http://schemas.microsoft.com/office/drawing/2014/main" id="{33A35325-3CBA-C2F8-6E45-704CD8C4F27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9268" y="135425"/>
            <a:ext cx="1279134" cy="5596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FAF530-4904-ECDF-FFE2-522F36140AC4}"/>
              </a:ext>
            </a:extLst>
          </p:cNvPr>
          <p:cNvSpPr txBox="1"/>
          <p:nvPr userDrawn="1"/>
        </p:nvSpPr>
        <p:spPr>
          <a:xfrm>
            <a:off x="8217331" y="431799"/>
            <a:ext cx="1563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cs-CZ" sz="1600" b="0" u="sng" dirty="0" err="1">
                <a:latin typeface="+mj-lt"/>
              </a:rPr>
              <a:t>Current</a:t>
            </a:r>
            <a:r>
              <a:rPr lang="cs-CZ" sz="1600" b="0" u="sng" dirty="0">
                <a:latin typeface="+mj-lt"/>
              </a:rPr>
              <a:t> </a:t>
            </a:r>
            <a:r>
              <a:rPr lang="cs-CZ" sz="1600" b="0" u="sng" dirty="0" err="1">
                <a:latin typeface="+mj-lt"/>
              </a:rPr>
              <a:t>topic</a:t>
            </a:r>
            <a:r>
              <a:rPr lang="cs-CZ" sz="1600" b="0" u="sng" dirty="0">
                <a:latin typeface="+mj-lt"/>
              </a:rPr>
              <a:t>:</a:t>
            </a:r>
            <a:endParaRPr lang="en-US" sz="1600" b="0" u="sng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7749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hyperlink" Target="https://www.wired.com/2017/05/physics-of-a-fidget-spinner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5912DFE-C37C-683F-CE7B-B94F74EEC7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Ondřej Sedláček</a:t>
            </a:r>
          </a:p>
          <a:p>
            <a:r>
              <a:rPr lang="cs-CZ" dirty="0"/>
              <a:t>FOR TEAM GCHD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834CB4-4BE1-99B5-CF9F-725409CA5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108F7-9617-4B20-B3C6-026E7D985ACA}" type="datetime1">
              <a:rPr lang="en-US" smtClean="0"/>
              <a:t>12/9/2023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25FE0E-4871-4EC5-0054-50DED013A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8429C-1B2B-D751-6D4B-8BE2B0CE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48F18E7-108B-7FF5-7A39-1DE01BF83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Magnetic Gear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412E46-86CA-B22A-B7E5-0C8016C7F2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892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83F7-2C70-905C-A692-B320FC03A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Remanence – more </a:t>
            </a:r>
            <a:r>
              <a:rPr lang="cs-CZ" dirty="0" err="1"/>
              <a:t>results</a:t>
            </a:r>
            <a:endParaRPr lang="en-US" dirty="0"/>
          </a:p>
        </p:txBody>
      </p:sp>
      <p:pic>
        <p:nvPicPr>
          <p:cNvPr id="9" name="Content Placeholder 8" descr="A graph with a red line and blue dots&#10;&#10;Description automatically generated">
            <a:extLst>
              <a:ext uri="{FF2B5EF4-FFF2-40B4-BE49-F238E27FC236}">
                <a16:creationId xmlns:a16="http://schemas.microsoft.com/office/drawing/2014/main" id="{76FCF2CA-A29B-6703-17CE-4CA8B8744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64375"/>
            <a:ext cx="5926666" cy="44450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9AAB8-75DE-037E-7AA2-35ABCC0D7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67C74-9AEA-136C-C5F6-E7F6521A9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6EB73-D5D3-A973-6E5E-82A947D5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10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186AF09-D1DD-CEC9-09B3-18867954D6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Additional</a:t>
            </a:r>
            <a:r>
              <a:rPr lang="cs-CZ" dirty="0"/>
              <a:t> </a:t>
            </a:r>
            <a:r>
              <a:rPr lang="cs-CZ" dirty="0" err="1"/>
              <a:t>information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75A6A2A-6C76-3FF9-C8A1-87F7D66B5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252" y="1776102"/>
            <a:ext cx="5305433" cy="42631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E3F79A-BA9F-8D5A-4928-EFD3A40BF0BB}"/>
              </a:ext>
            </a:extLst>
          </p:cNvPr>
          <p:cNvSpPr txBox="1"/>
          <p:nvPr/>
        </p:nvSpPr>
        <p:spPr>
          <a:xfrm>
            <a:off x="2918297" y="5728833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t [s]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01C9CB-79F7-0A66-3634-C94C95A92972}"/>
              </a:ext>
            </a:extLst>
          </p:cNvPr>
          <p:cNvSpPr txBox="1"/>
          <p:nvPr/>
        </p:nvSpPr>
        <p:spPr>
          <a:xfrm rot="16200000">
            <a:off x="127840" y="3605645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B [T]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088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20DAF-E278-4D6C-F12B-592F5D7BF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Drag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56AA59-7958-D245-01E6-0981E0C8E7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cs-CZ" dirty="0"/>
                  <a:t>Our </a:t>
                </a:r>
                <a:r>
                  <a:rPr lang="cs-CZ" dirty="0" err="1"/>
                  <a:t>theory</a:t>
                </a:r>
                <a:r>
                  <a:rPr lang="cs-CZ" dirty="0"/>
                  <a:t> </a:t>
                </a:r>
                <a:r>
                  <a:rPr lang="cs-CZ" dirty="0" err="1"/>
                  <a:t>suggests</a:t>
                </a:r>
                <a:r>
                  <a:rPr lang="cs-CZ" dirty="0"/>
                  <a:t>, </a:t>
                </a:r>
                <a:r>
                  <a:rPr lang="cs-CZ" dirty="0" err="1"/>
                  <a:t>that</a:t>
                </a:r>
                <a:r>
                  <a:rPr lang="cs-CZ" dirty="0"/>
                  <a:t> </a:t>
                </a:r>
                <a:r>
                  <a:rPr lang="cs-CZ" dirty="0" err="1"/>
                  <a:t>the</a:t>
                </a:r>
                <a:r>
                  <a:rPr lang="cs-CZ" dirty="0"/>
                  <a:t> </a:t>
                </a:r>
                <a:r>
                  <a:rPr lang="cs-CZ" b="1" dirty="0" err="1"/>
                  <a:t>main</a:t>
                </a:r>
                <a:r>
                  <a:rPr lang="cs-CZ" b="1" dirty="0"/>
                  <a:t> </a:t>
                </a:r>
                <a:r>
                  <a:rPr lang="cs-CZ" b="1" dirty="0" err="1"/>
                  <a:t>sources</a:t>
                </a:r>
                <a:r>
                  <a:rPr lang="cs-CZ" b="1" dirty="0"/>
                  <a:t> </a:t>
                </a:r>
                <a:r>
                  <a:rPr lang="cs-CZ" b="1" dirty="0" err="1"/>
                  <a:t>of</a:t>
                </a:r>
                <a:r>
                  <a:rPr lang="cs-CZ" b="1" dirty="0"/>
                  <a:t> drag</a:t>
                </a:r>
                <a:r>
                  <a:rPr lang="cs-CZ" dirty="0"/>
                  <a:t> </a:t>
                </a:r>
                <a:r>
                  <a:rPr lang="cs-CZ" dirty="0" err="1"/>
                  <a:t>would</a:t>
                </a:r>
                <a:r>
                  <a:rPr lang="cs-CZ" dirty="0"/>
                  <a:t> </a:t>
                </a:r>
                <a:r>
                  <a:rPr lang="cs-CZ" dirty="0" err="1"/>
                  <a:t>be</a:t>
                </a:r>
                <a:r>
                  <a:rPr lang="cs-CZ" dirty="0"/>
                  <a:t>:</a:t>
                </a:r>
                <a:endParaRPr lang="cs-CZ" b="1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cs-CZ" b="1" dirty="0" err="1"/>
                  <a:t>Constant</a:t>
                </a:r>
                <a:r>
                  <a:rPr lang="cs-CZ" dirty="0"/>
                  <a:t> drag </a:t>
                </a:r>
                <a:r>
                  <a:rPr lang="cs-CZ" dirty="0" err="1"/>
                  <a:t>from</a:t>
                </a:r>
                <a:r>
                  <a:rPr lang="cs-CZ" dirty="0"/>
                  <a:t> </a:t>
                </a:r>
                <a:r>
                  <a:rPr lang="cs-CZ" dirty="0" err="1"/>
                  <a:t>the</a:t>
                </a:r>
                <a:r>
                  <a:rPr lang="cs-CZ" dirty="0"/>
                  <a:t> </a:t>
                </a:r>
                <a:r>
                  <a:rPr lang="cs-CZ" b="1" dirty="0" err="1"/>
                  <a:t>bearing</a:t>
                </a:r>
                <a:r>
                  <a:rPr lang="cs-CZ" b="1" dirty="0"/>
                  <a:t> </a:t>
                </a:r>
                <a:r>
                  <a:rPr lang="cs-CZ" b="1" dirty="0" err="1"/>
                  <a:t>friction</a:t>
                </a:r>
                <a:r>
                  <a:rPr lang="cs-CZ" b="1" dirty="0"/>
                  <a:t> </a:t>
                </a:r>
                <a:r>
                  <a:rPr lang="cs-CZ" dirty="0"/>
                  <a:t>– </a:t>
                </a:r>
                <a:r>
                  <a:rPr lang="cs-CZ" b="1" dirty="0" err="1"/>
                  <a:t>constant</a:t>
                </a:r>
                <a:r>
                  <a:rPr lang="cs-CZ" b="1" dirty="0"/>
                  <a:t> </a:t>
                </a:r>
                <a:r>
                  <a:rPr lang="cs-CZ" dirty="0"/>
                  <a:t>in </a:t>
                </a:r>
                <a:r>
                  <a:rPr lang="cs-CZ" dirty="0" err="1"/>
                  <a:t>respect</a:t>
                </a:r>
                <a:r>
                  <a:rPr lang="cs-CZ" dirty="0"/>
                  <a:t> to </a:t>
                </a:r>
                <a14:m>
                  <m:oMath xmlns:m="http://schemas.openxmlformats.org/officeDocument/2006/math">
                    <m:r>
                      <a:rPr lang="cs-CZ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cs-CZ" dirty="0"/>
                  <a:t> (</a:t>
                </a:r>
                <a:r>
                  <a:rPr lang="cs-CZ" dirty="0" err="1"/>
                  <a:t>denoted</a:t>
                </a:r>
                <a:r>
                  <a:rPr lang="cs-CZ" dirty="0"/>
                  <a:t> </a:t>
                </a:r>
                <a14:m>
                  <m:oMath xmlns:m="http://schemas.openxmlformats.org/officeDocument/2006/math">
                    <m:r>
                      <a:rPr lang="cs-CZ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cs-CZ" dirty="0"/>
                  <a:t>)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cs-CZ" b="1" dirty="0" err="1"/>
                  <a:t>Turbulent</a:t>
                </a:r>
                <a:r>
                  <a:rPr lang="cs-CZ" b="1" dirty="0"/>
                  <a:t> drag </a:t>
                </a:r>
                <a:r>
                  <a:rPr lang="cs-CZ" dirty="0"/>
                  <a:t>on </a:t>
                </a:r>
                <a:r>
                  <a:rPr lang="cs-CZ" dirty="0" err="1"/>
                  <a:t>the</a:t>
                </a:r>
                <a:r>
                  <a:rPr lang="cs-CZ" dirty="0"/>
                  <a:t> </a:t>
                </a:r>
                <a:r>
                  <a:rPr lang="cs-CZ" dirty="0" err="1"/>
                  <a:t>spinner</a:t>
                </a:r>
                <a:r>
                  <a:rPr lang="cs-CZ" dirty="0"/>
                  <a:t> geometry – </a:t>
                </a:r>
                <a:r>
                  <a:rPr lang="cs-CZ" b="1" dirty="0" err="1"/>
                  <a:t>quadratic</a:t>
                </a:r>
                <a:r>
                  <a:rPr lang="cs-CZ" dirty="0"/>
                  <a:t> in </a:t>
                </a:r>
                <a:r>
                  <a:rPr lang="cs-CZ" dirty="0" err="1"/>
                  <a:t>respect</a:t>
                </a:r>
                <a:r>
                  <a:rPr lang="cs-CZ" dirty="0"/>
                  <a:t> to </a:t>
                </a:r>
                <a14:m>
                  <m:oMath xmlns:m="http://schemas.openxmlformats.org/officeDocument/2006/math">
                    <m:r>
                      <a:rPr lang="cs-CZ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cs-CZ" dirty="0"/>
                  <a:t> (</a:t>
                </a:r>
                <a:r>
                  <a:rPr lang="cs-CZ" dirty="0" err="1"/>
                  <a:t>denoted</a:t>
                </a:r>
                <a:r>
                  <a:rPr lang="cs-CZ" dirty="0"/>
                  <a:t> </a:t>
                </a:r>
                <a14:m>
                  <m:oMath xmlns:m="http://schemas.openxmlformats.org/officeDocument/2006/math">
                    <m:r>
                      <a:rPr lang="cs-CZ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𝜸</m:t>
                    </m:r>
                  </m:oMath>
                </a14:m>
                <a:r>
                  <a:rPr lang="cs-CZ" dirty="0"/>
                  <a:t>)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cs-CZ" i="1" dirty="0"/>
                  <a:t>(</a:t>
                </a:r>
                <a:r>
                  <a:rPr lang="cs-CZ" i="1" dirty="0" err="1"/>
                  <a:t>Possibly</a:t>
                </a:r>
                <a:r>
                  <a:rPr lang="cs-CZ" i="1" dirty="0"/>
                  <a:t> </a:t>
                </a:r>
                <a:r>
                  <a:rPr lang="cs-CZ" i="1" dirty="0" err="1"/>
                  <a:t>some</a:t>
                </a:r>
                <a:r>
                  <a:rPr lang="cs-CZ" i="1" dirty="0"/>
                  <a:t> </a:t>
                </a:r>
                <a:r>
                  <a:rPr lang="cs-CZ" i="1" dirty="0" err="1"/>
                  <a:t>linear</a:t>
                </a:r>
                <a:r>
                  <a:rPr lang="cs-CZ" i="1" dirty="0"/>
                  <a:t> </a:t>
                </a:r>
                <a:r>
                  <a:rPr lang="cs-CZ" i="1" dirty="0" err="1"/>
                  <a:t>component</a:t>
                </a:r>
                <a:r>
                  <a:rPr lang="cs-CZ" i="1" dirty="0"/>
                  <a:t> – </a:t>
                </a:r>
                <a:r>
                  <a:rPr lang="cs-CZ" b="1" i="1" dirty="0" err="1"/>
                  <a:t>linear</a:t>
                </a:r>
                <a:r>
                  <a:rPr lang="cs-CZ" i="1" dirty="0"/>
                  <a:t> in </a:t>
                </a:r>
                <a:r>
                  <a:rPr lang="cs-CZ" i="1" dirty="0" err="1"/>
                  <a:t>respect</a:t>
                </a:r>
                <a:r>
                  <a:rPr lang="cs-CZ" i="1" dirty="0"/>
                  <a:t> to </a:t>
                </a:r>
                <a14:m>
                  <m:oMath xmlns:m="http://schemas.openxmlformats.org/officeDocument/2006/math">
                    <m:r>
                      <a:rPr lang="cs-CZ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cs-CZ" i="1" dirty="0"/>
                  <a:t> (</a:t>
                </a:r>
                <a:r>
                  <a:rPr lang="cs-CZ" i="1" dirty="0" err="1"/>
                  <a:t>denoted</a:t>
                </a:r>
                <a:r>
                  <a:rPr lang="cs-CZ" i="1" dirty="0"/>
                  <a:t> </a:t>
                </a:r>
                <a14:m>
                  <m:oMath xmlns:m="http://schemas.openxmlformats.org/officeDocument/2006/math">
                    <m:r>
                      <a:rPr lang="cs-CZ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cs-CZ" i="1" dirty="0"/>
                  <a:t>))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cs-CZ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cs-CZ" i="1" dirty="0"/>
                  <a:t> … </a:t>
                </a:r>
                <a:r>
                  <a:rPr lang="cs-CZ" i="1" dirty="0" err="1"/>
                  <a:t>denotes</a:t>
                </a:r>
                <a:r>
                  <a:rPr lang="cs-CZ" i="1" dirty="0"/>
                  <a:t> </a:t>
                </a:r>
                <a:r>
                  <a:rPr lang="cs-CZ" i="1" dirty="0" err="1"/>
                  <a:t>the</a:t>
                </a:r>
                <a:r>
                  <a:rPr lang="cs-CZ" i="1" dirty="0"/>
                  <a:t> </a:t>
                </a:r>
                <a:r>
                  <a:rPr lang="cs-CZ" i="1" dirty="0" err="1"/>
                  <a:t>total</a:t>
                </a:r>
                <a:r>
                  <a:rPr lang="cs-CZ" i="1" dirty="0"/>
                  <a:t> </a:t>
                </a:r>
                <a:r>
                  <a:rPr lang="cs-CZ" i="1" dirty="0" err="1"/>
                  <a:t>time</a:t>
                </a:r>
                <a:r>
                  <a:rPr lang="cs-CZ" i="1" dirty="0"/>
                  <a:t> </a:t>
                </a:r>
                <a:r>
                  <a:rPr lang="cs-CZ" i="1" dirty="0" err="1"/>
                  <a:t>before</a:t>
                </a:r>
                <a:r>
                  <a:rPr lang="cs-CZ" i="1" dirty="0"/>
                  <a:t> </a:t>
                </a:r>
                <a:r>
                  <a:rPr lang="cs-CZ" i="1" dirty="0" err="1"/>
                  <a:t>the</a:t>
                </a:r>
                <a:r>
                  <a:rPr lang="cs-CZ" i="1" dirty="0"/>
                  <a:t> </a:t>
                </a:r>
                <a:r>
                  <a:rPr lang="cs-CZ" i="1" dirty="0" err="1"/>
                  <a:t>spinner</a:t>
                </a:r>
                <a:r>
                  <a:rPr lang="cs-CZ" i="1" dirty="0"/>
                  <a:t> </a:t>
                </a:r>
                <a:r>
                  <a:rPr lang="cs-CZ" i="1" dirty="0" err="1"/>
                  <a:t>stops</a:t>
                </a:r>
                <a:endParaRPr lang="cs-CZ" i="1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56AA59-7958-D245-01E6-0981E0C8E7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76" t="-1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83E16-1C3C-1F5F-E93E-937BE7E70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D40D2-573F-FE03-4889-DADE522AC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6F68C-9F19-2155-6061-37C66F5C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11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CD78A18-5EFF-D6C2-1A95-857D4A3DB1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Measurements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4" name="Table 13">
                <a:extLst>
                  <a:ext uri="{FF2B5EF4-FFF2-40B4-BE49-F238E27FC236}">
                    <a16:creationId xmlns:a16="http://schemas.microsoft.com/office/drawing/2014/main" id="{A35EE95D-B58C-3534-BEC2-5346B70D925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30122707"/>
                  </p:ext>
                </p:extLst>
              </p:nvPr>
            </p:nvGraphicFramePr>
            <p:xfrm>
              <a:off x="995911" y="3762679"/>
              <a:ext cx="10319789" cy="226664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14087">
                      <a:extLst>
                        <a:ext uri="{9D8B030D-6E8A-4147-A177-3AD203B41FA5}">
                          <a16:colId xmlns:a16="http://schemas.microsoft.com/office/drawing/2014/main" val="3407225621"/>
                        </a:ext>
                      </a:extLst>
                    </a:gridCol>
                    <a:gridCol w="4104409">
                      <a:extLst>
                        <a:ext uri="{9D8B030D-6E8A-4147-A177-3AD203B41FA5}">
                          <a16:colId xmlns:a16="http://schemas.microsoft.com/office/drawing/2014/main" val="1348060199"/>
                        </a:ext>
                      </a:extLst>
                    </a:gridCol>
                    <a:gridCol w="4801293">
                      <a:extLst>
                        <a:ext uri="{9D8B030D-6E8A-4147-A177-3AD203B41FA5}">
                          <a16:colId xmlns:a16="http://schemas.microsoft.com/office/drawing/2014/main" val="307464665"/>
                        </a:ext>
                      </a:extLst>
                    </a:gridCol>
                  </a:tblGrid>
                  <a:tr h="353576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cs-CZ" dirty="0"/>
                            <a:t>Without </a:t>
                          </a:r>
                          <a:r>
                            <a:rPr lang="cs-CZ" dirty="0" err="1"/>
                            <a:t>linear</a:t>
                          </a:r>
                          <a:r>
                            <a:rPr lang="cs-CZ" dirty="0"/>
                            <a:t> </a:t>
                          </a:r>
                          <a:r>
                            <a:rPr lang="cs-CZ" dirty="0" err="1"/>
                            <a:t>component</a:t>
                          </a:r>
                          <a:r>
                            <a:rPr lang="cs-CZ" dirty="0"/>
                            <a:t> (</a:t>
                          </a:r>
                          <a14:m>
                            <m:oMath xmlns:m="http://schemas.openxmlformats.org/officeDocument/2006/math"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𝜶</m:t>
                              </m:r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𝟎</m:t>
                              </m:r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𝜸</m:t>
                              </m:r>
                            </m:oMath>
                          </a14:m>
                          <a:r>
                            <a:rPr lang="cs-CZ" dirty="0"/>
                            <a:t>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cs-CZ" dirty="0"/>
                            <a:t>With </a:t>
                          </a:r>
                          <a:r>
                            <a:rPr lang="cs-CZ" dirty="0" err="1"/>
                            <a:t>linear</a:t>
                          </a:r>
                          <a:r>
                            <a:rPr lang="cs-CZ" dirty="0"/>
                            <a:t> </a:t>
                          </a:r>
                          <a:r>
                            <a:rPr lang="cs-CZ" dirty="0" err="1"/>
                            <a:t>component</a:t>
                          </a:r>
                          <a:r>
                            <a:rPr lang="cs-CZ" dirty="0"/>
                            <a:t> (</a:t>
                          </a:r>
                          <a14:m>
                            <m:oMath xmlns:m="http://schemas.openxmlformats.org/officeDocument/2006/math"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𝜶</m:t>
                              </m:r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𝜷</m:t>
                              </m:r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cs-CZ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𝜸</m:t>
                              </m:r>
                            </m:oMath>
                          </a14:m>
                          <a:r>
                            <a:rPr lang="cs-CZ" dirty="0"/>
                            <a:t>)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3732509"/>
                      </a:ext>
                    </a:extLst>
                  </a:tr>
                  <a:tr h="950443">
                    <a:tc>
                      <a:txBody>
                        <a:bodyPr/>
                        <a:lstStyle/>
                        <a:p>
                          <a:r>
                            <a:rPr lang="cs-CZ" dirty="0" err="1"/>
                            <a:t>Differential</a:t>
                          </a:r>
                          <a:endParaRPr lang="cs-CZ" dirty="0"/>
                        </a:p>
                        <a:p>
                          <a:r>
                            <a:rPr lang="cs-CZ" dirty="0" err="1"/>
                            <a:t>equation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24553581"/>
                      </a:ext>
                    </a:extLst>
                  </a:tr>
                  <a:tr h="950443">
                    <a:tc>
                      <a:txBody>
                        <a:bodyPr/>
                        <a:lstStyle/>
                        <a:p>
                          <a:r>
                            <a:rPr lang="cs-CZ" dirty="0" err="1"/>
                            <a:t>Solution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8750476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4" name="Table 13">
                <a:extLst>
                  <a:ext uri="{FF2B5EF4-FFF2-40B4-BE49-F238E27FC236}">
                    <a16:creationId xmlns:a16="http://schemas.microsoft.com/office/drawing/2014/main" id="{A35EE95D-B58C-3534-BEC2-5346B70D925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30122707"/>
                  </p:ext>
                </p:extLst>
              </p:nvPr>
            </p:nvGraphicFramePr>
            <p:xfrm>
              <a:off x="995911" y="3762679"/>
              <a:ext cx="10319789" cy="226664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14087">
                      <a:extLst>
                        <a:ext uri="{9D8B030D-6E8A-4147-A177-3AD203B41FA5}">
                          <a16:colId xmlns:a16="http://schemas.microsoft.com/office/drawing/2014/main" val="3407225621"/>
                        </a:ext>
                      </a:extLst>
                    </a:gridCol>
                    <a:gridCol w="4104409">
                      <a:extLst>
                        <a:ext uri="{9D8B030D-6E8A-4147-A177-3AD203B41FA5}">
                          <a16:colId xmlns:a16="http://schemas.microsoft.com/office/drawing/2014/main" val="1348060199"/>
                        </a:ext>
                      </a:extLst>
                    </a:gridCol>
                    <a:gridCol w="4801293">
                      <a:extLst>
                        <a:ext uri="{9D8B030D-6E8A-4147-A177-3AD203B41FA5}">
                          <a16:colId xmlns:a16="http://schemas.microsoft.com/office/drawing/2014/main" val="307464665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570" t="-8333" r="-117507" b="-52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15102" t="-8333" r="-508" b="-52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3732509"/>
                      </a:ext>
                    </a:extLst>
                  </a:tr>
                  <a:tr h="950443">
                    <a:tc>
                      <a:txBody>
                        <a:bodyPr/>
                        <a:lstStyle/>
                        <a:p>
                          <a:r>
                            <a:rPr lang="cs-CZ" dirty="0" err="1"/>
                            <a:t>Differential</a:t>
                          </a:r>
                          <a:endParaRPr lang="cs-CZ" dirty="0"/>
                        </a:p>
                        <a:p>
                          <a:r>
                            <a:rPr lang="cs-CZ" dirty="0" err="1"/>
                            <a:t>equation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24553581"/>
                      </a:ext>
                    </a:extLst>
                  </a:tr>
                  <a:tr h="950443">
                    <a:tc>
                      <a:txBody>
                        <a:bodyPr/>
                        <a:lstStyle/>
                        <a:p>
                          <a:r>
                            <a:rPr lang="cs-CZ" dirty="0" err="1"/>
                            <a:t>Solution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87504760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A5603A22-2E18-20F9-D274-39A9DBA8EA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0151" y="4375049"/>
            <a:ext cx="2762636" cy="44773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49826BB-6F00-B694-2BE4-166ED7FCD1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1334" y="5212033"/>
            <a:ext cx="4620270" cy="67636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F5F816F-57A8-A788-3E17-AB0A9A4E12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6963" y="4403628"/>
            <a:ext cx="1857634" cy="39058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914AC61-E731-38BC-3CEF-624F4BD1B7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78251" y="5261713"/>
            <a:ext cx="2915057" cy="58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589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20DAF-E278-4D6C-F12B-592F5D7BF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Drag - </a:t>
            </a:r>
            <a:r>
              <a:rPr lang="cs-CZ" dirty="0" err="1"/>
              <a:t>results</a:t>
            </a:r>
            <a:endParaRPr lang="en-US" dirty="0"/>
          </a:p>
        </p:txBody>
      </p:sp>
      <p:pic>
        <p:nvPicPr>
          <p:cNvPr id="9" name="Content Placeholder 8" descr="A green and purple graph&#10;&#10;Description automatically generated">
            <a:extLst>
              <a:ext uri="{FF2B5EF4-FFF2-40B4-BE49-F238E27FC236}">
                <a16:creationId xmlns:a16="http://schemas.microsoft.com/office/drawing/2014/main" id="{12B32015-FF8B-7EC5-728E-E48EBC8EE2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3" t="8758" r="8648" b="4571"/>
          <a:stretch/>
        </p:blipFill>
        <p:spPr>
          <a:xfrm>
            <a:off x="136426" y="1789900"/>
            <a:ext cx="5959573" cy="401379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83E16-1C3C-1F5F-E93E-937BE7E70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D40D2-573F-FE03-4889-DADE522AC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6F68C-9F19-2155-6061-37C66F5C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12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CD78A18-5EFF-D6C2-1A95-857D4A3DB1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Measurements</a:t>
            </a:r>
            <a:endParaRPr lang="en-US" dirty="0"/>
          </a:p>
        </p:txBody>
      </p:sp>
      <p:pic>
        <p:nvPicPr>
          <p:cNvPr id="11" name="Picture 10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15FDE582-A8D7-09DC-00E4-68E9075A82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3" t="8195" r="7778" b="4180"/>
          <a:stretch/>
        </p:blipFill>
        <p:spPr>
          <a:xfrm>
            <a:off x="6096000" y="1761794"/>
            <a:ext cx="5977222" cy="404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09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83F7-2C70-905C-A692-B320FC03A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Drag – more </a:t>
            </a:r>
            <a:r>
              <a:rPr lang="cs-CZ" dirty="0" err="1"/>
              <a:t>result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9AAB8-75DE-037E-7AA2-35ABCC0D7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67C74-9AEA-136C-C5F6-E7F6521A9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6EB73-D5D3-A973-6E5E-82A947D5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13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186AF09-D1DD-CEC9-09B3-18867954D6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Additional</a:t>
            </a:r>
            <a:r>
              <a:rPr lang="cs-CZ" dirty="0"/>
              <a:t> </a:t>
            </a:r>
            <a:r>
              <a:rPr lang="cs-CZ" dirty="0" err="1"/>
              <a:t>information</a:t>
            </a:r>
            <a:endParaRPr lang="en-US" dirty="0"/>
          </a:p>
        </p:txBody>
      </p:sp>
      <p:pic>
        <p:nvPicPr>
          <p:cNvPr id="14" name="Content Placeholder 1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2AC65E65-E1A6-D0A7-0BBD-29B80AB16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3" t="7681" r="7657" b="4909"/>
          <a:stretch/>
        </p:blipFill>
        <p:spPr>
          <a:xfrm>
            <a:off x="166697" y="1520967"/>
            <a:ext cx="7038975" cy="4784583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57AA28F-D543-E4B2-6C08-04AE6CE69A24}"/>
              </a:ext>
            </a:extLst>
          </p:cNvPr>
          <p:cNvSpPr txBox="1"/>
          <p:nvPr/>
        </p:nvSpPr>
        <p:spPr>
          <a:xfrm>
            <a:off x="7240558" y="1773019"/>
            <a:ext cx="3971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  <a:latin typeface="+mj-lt"/>
              </a:rPr>
              <a:t>The large magnet is modeled as a single magnetic dipole at its center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2014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20DAF-E278-4D6C-F12B-592F5D7BF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83E16-1C3C-1F5F-E93E-937BE7E70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D40D2-573F-FE03-4889-DADE522AC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6F68C-9F19-2155-6061-37C66F5C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14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CD78A18-5EFF-D6C2-1A95-857D4A3DB1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Simulation</a:t>
            </a:r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FA1EFC7B-9895-F6E7-8B89-48BD391EF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Takes the initial state as input</a:t>
            </a:r>
            <a:r>
              <a:rPr lang="cs-CZ" dirty="0"/>
              <a:t>:</a:t>
            </a:r>
          </a:p>
          <a:p>
            <a:pPr lvl="1"/>
            <a:r>
              <a:rPr lang="cs-CZ" dirty="0" err="1"/>
              <a:t>Positions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spinners</a:t>
            </a:r>
            <a:r>
              <a:rPr lang="cs-CZ" dirty="0"/>
              <a:t>, </a:t>
            </a:r>
            <a:r>
              <a:rPr lang="cs-CZ" dirty="0" err="1"/>
              <a:t>initial</a:t>
            </a:r>
            <a:r>
              <a:rPr lang="cs-CZ" dirty="0"/>
              <a:t> </a:t>
            </a:r>
            <a:r>
              <a:rPr lang="cs-CZ" dirty="0" err="1"/>
              <a:t>angles</a:t>
            </a:r>
            <a:r>
              <a:rPr lang="cs-CZ" dirty="0"/>
              <a:t> and </a:t>
            </a:r>
            <a:r>
              <a:rPr lang="cs-CZ" dirty="0" err="1"/>
              <a:t>angular</a:t>
            </a:r>
            <a:r>
              <a:rPr lang="cs-CZ" dirty="0"/>
              <a:t> </a:t>
            </a:r>
            <a:r>
              <a:rPr lang="cs-CZ" dirty="0" err="1"/>
              <a:t>velocities</a:t>
            </a:r>
            <a:r>
              <a:rPr lang="cs-CZ" dirty="0"/>
              <a:t> (</a:t>
            </a:r>
            <a:r>
              <a:rPr lang="cs-CZ" dirty="0" err="1"/>
              <a:t>only</a:t>
            </a:r>
            <a:r>
              <a:rPr lang="cs-CZ" dirty="0"/>
              <a:t> in 2D)</a:t>
            </a:r>
          </a:p>
          <a:p>
            <a:pPr lvl="1"/>
            <a:r>
              <a:rPr lang="cs-CZ" dirty="0" err="1"/>
              <a:t>Each</a:t>
            </a:r>
            <a:r>
              <a:rPr lang="cs-CZ" dirty="0"/>
              <a:t> magnet </a:t>
            </a:r>
            <a:r>
              <a:rPr lang="cs-CZ" dirty="0" err="1"/>
              <a:t>interacts</a:t>
            </a:r>
            <a:r>
              <a:rPr lang="cs-CZ" dirty="0"/>
              <a:t> </a:t>
            </a:r>
            <a:r>
              <a:rPr lang="cs-CZ" dirty="0" err="1"/>
              <a:t>with</a:t>
            </a:r>
            <a:r>
              <a:rPr lang="cs-CZ" dirty="0"/>
              <a:t> </a:t>
            </a:r>
            <a:r>
              <a:rPr lang="cs-CZ" b="1" dirty="0" err="1"/>
              <a:t>every</a:t>
            </a:r>
            <a:r>
              <a:rPr lang="cs-CZ" b="1" dirty="0"/>
              <a:t> </a:t>
            </a:r>
            <a:r>
              <a:rPr lang="cs-CZ" b="1" dirty="0" err="1"/>
              <a:t>other</a:t>
            </a:r>
            <a:r>
              <a:rPr lang="cs-CZ" b="1" dirty="0"/>
              <a:t> </a:t>
            </a:r>
            <a:r>
              <a:rPr lang="cs-CZ" dirty="0"/>
              <a:t>magnet </a:t>
            </a:r>
            <a:r>
              <a:rPr lang="cs-CZ" dirty="0" err="1"/>
              <a:t>using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magnetic</a:t>
            </a:r>
            <a:r>
              <a:rPr lang="cs-CZ" b="1" dirty="0"/>
              <a:t> </a:t>
            </a:r>
            <a:r>
              <a:rPr lang="cs-CZ" b="1" dirty="0" err="1"/>
              <a:t>dipole</a:t>
            </a:r>
            <a:r>
              <a:rPr lang="cs-CZ" b="1" dirty="0"/>
              <a:t> model</a:t>
            </a:r>
            <a:endParaRPr lang="cs-CZ" dirty="0"/>
          </a:p>
          <a:p>
            <a:pPr lvl="1"/>
            <a:r>
              <a:rPr lang="cs-CZ" dirty="0" err="1"/>
              <a:t>From</a:t>
            </a:r>
            <a:r>
              <a:rPr lang="cs-CZ" dirty="0"/>
              <a:t> </a:t>
            </a:r>
            <a:r>
              <a:rPr lang="cs-CZ" dirty="0" err="1"/>
              <a:t>this</a:t>
            </a:r>
            <a:r>
              <a:rPr lang="cs-CZ" dirty="0"/>
              <a:t> </a:t>
            </a: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calculate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/>
              <a:t>torques on </a:t>
            </a:r>
            <a:r>
              <a:rPr lang="cs-CZ" b="1" dirty="0" err="1"/>
              <a:t>all</a:t>
            </a:r>
            <a:r>
              <a:rPr lang="cs-CZ" b="1" dirty="0"/>
              <a:t> </a:t>
            </a:r>
            <a:r>
              <a:rPr lang="cs-CZ" b="1" dirty="0" err="1"/>
              <a:t>the</a:t>
            </a:r>
            <a:r>
              <a:rPr lang="cs-CZ" b="1" dirty="0"/>
              <a:t> </a:t>
            </a:r>
            <a:r>
              <a:rPr lang="cs-CZ" b="1" dirty="0" err="1"/>
              <a:t>spinners</a:t>
            </a:r>
            <a:r>
              <a:rPr lang="cs-CZ" b="1" dirty="0"/>
              <a:t>:</a:t>
            </a:r>
          </a:p>
          <a:p>
            <a:pPr lvl="1"/>
            <a:endParaRPr lang="cs-CZ" b="1" dirty="0"/>
          </a:p>
          <a:p>
            <a:pPr lvl="1"/>
            <a:endParaRPr lang="cs-CZ" b="1" dirty="0"/>
          </a:p>
          <a:p>
            <a:pPr lvl="1"/>
            <a:endParaRPr lang="cs-CZ" b="1" dirty="0"/>
          </a:p>
          <a:p>
            <a:pPr lvl="1"/>
            <a:endParaRPr lang="cs-CZ" b="1" dirty="0"/>
          </a:p>
          <a:p>
            <a:pPr lvl="1"/>
            <a:endParaRPr lang="cs-CZ" b="1" dirty="0"/>
          </a:p>
          <a:p>
            <a:pPr lvl="1"/>
            <a:endParaRPr lang="cs-CZ" b="1" dirty="0"/>
          </a:p>
          <a:p>
            <a:pPr lvl="1"/>
            <a:endParaRPr lang="cs-CZ" b="1" dirty="0"/>
          </a:p>
          <a:p>
            <a:pPr lvl="1"/>
            <a:endParaRPr lang="cs-CZ" b="1" dirty="0"/>
          </a:p>
          <a:p>
            <a:pPr lvl="1"/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simulation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further</a:t>
            </a:r>
            <a:r>
              <a:rPr lang="cs-CZ" dirty="0"/>
              <a:t> </a:t>
            </a:r>
            <a:r>
              <a:rPr lang="cs-CZ" dirty="0" err="1"/>
              <a:t>improved</a:t>
            </a:r>
            <a:r>
              <a:rPr lang="cs-CZ" dirty="0"/>
              <a:t> </a:t>
            </a:r>
            <a:r>
              <a:rPr lang="cs-CZ" dirty="0" err="1"/>
              <a:t>using</a:t>
            </a:r>
            <a:r>
              <a:rPr lang="cs-CZ" dirty="0"/>
              <a:t> </a:t>
            </a:r>
            <a:r>
              <a:rPr lang="cs-CZ" b="1" dirty="0"/>
              <a:t>RK4</a:t>
            </a:r>
          </a:p>
          <a:p>
            <a:pPr lvl="1"/>
            <a:endParaRPr lang="en-US" dirty="0"/>
          </a:p>
        </p:txBody>
      </p:sp>
      <p:pic>
        <p:nvPicPr>
          <p:cNvPr id="14" name="Obrázek 13">
            <a:extLst>
              <a:ext uri="{FF2B5EF4-FFF2-40B4-BE49-F238E27FC236}">
                <a16:creationId xmlns:a16="http://schemas.microsoft.com/office/drawing/2014/main" id="{B938AC7F-CCB3-3385-B701-B3FE62649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267" y="3014134"/>
            <a:ext cx="5856312" cy="201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499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20DAF-E278-4D6C-F12B-592F5D7BF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Simulation</a:t>
            </a:r>
            <a:r>
              <a:rPr lang="cs-CZ" dirty="0"/>
              <a:t> – </a:t>
            </a:r>
            <a:r>
              <a:rPr lang="cs-CZ" dirty="0" err="1"/>
              <a:t>methods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83E16-1C3C-1F5F-E93E-937BE7E70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D40D2-573F-FE03-4889-DADE522AC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6F68C-9F19-2155-6061-37C66F5C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15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CD78A18-5EFF-D6C2-1A95-857D4A3DB1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Additional</a:t>
            </a:r>
            <a:r>
              <a:rPr lang="cs-CZ" dirty="0"/>
              <a:t> </a:t>
            </a:r>
            <a:r>
              <a:rPr lang="cs-CZ" dirty="0" err="1"/>
              <a:t>information</a:t>
            </a:r>
            <a:endParaRPr lang="en-US" dirty="0"/>
          </a:p>
        </p:txBody>
      </p:sp>
      <p:pic>
        <p:nvPicPr>
          <p:cNvPr id="9" name="Zástupný obsah 8" descr="Obsah obrázku text, řada/pruh, Písmo, typografie&#10;&#10;Popis byl vytvořen automaticky">
            <a:extLst>
              <a:ext uri="{FF2B5EF4-FFF2-40B4-BE49-F238E27FC236}">
                <a16:creationId xmlns:a16="http://schemas.microsoft.com/office/drawing/2014/main" id="{D0D41108-9000-B9B4-A2CC-E81494CEDC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0" t="10124" r="8658" b="4543"/>
          <a:stretch/>
        </p:blipFill>
        <p:spPr>
          <a:xfrm>
            <a:off x="3409244" y="1401151"/>
            <a:ext cx="8647290" cy="4883175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ovéPole 9">
                <a:extLst>
                  <a:ext uri="{FF2B5EF4-FFF2-40B4-BE49-F238E27FC236}">
                    <a16:creationId xmlns:a16="http://schemas.microsoft.com/office/drawing/2014/main" id="{36ACC596-B59C-FD6D-8024-456F4A09A396}"/>
                  </a:ext>
                </a:extLst>
              </p:cNvPr>
              <p:cNvSpPr txBox="1"/>
              <p:nvPr/>
            </p:nvSpPr>
            <p:spPr>
              <a:xfrm>
                <a:off x="747324" y="1714948"/>
                <a:ext cx="2661919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𝑑𝑡</m:t>
                      </m:r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=0.0001</m:t>
                      </m:r>
                      <m:r>
                        <a:rPr lang="cs-CZ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b="0" dirty="0"/>
              </a:p>
              <a:p>
                <a:endParaRPr lang="en-US" dirty="0"/>
              </a:p>
              <a:p>
                <a:r>
                  <a:rPr lang="en-US" b="1" dirty="0"/>
                  <a:t>Tested RK methods</a:t>
                </a:r>
                <a:r>
                  <a:rPr lang="cs-CZ" b="1" dirty="0"/>
                  <a:t>:</a:t>
                </a:r>
              </a:p>
              <a:p>
                <a:r>
                  <a:rPr lang="cs-CZ" dirty="0"/>
                  <a:t>Euler </a:t>
                </a:r>
                <a:r>
                  <a:rPr lang="cs-CZ" dirty="0" err="1"/>
                  <a:t>method</a:t>
                </a:r>
                <a:endParaRPr lang="cs-CZ" dirty="0"/>
              </a:p>
              <a:p>
                <a:r>
                  <a:rPr lang="cs-CZ" dirty="0" err="1"/>
                  <a:t>Midpoint</a:t>
                </a:r>
                <a:r>
                  <a:rPr lang="cs-CZ" dirty="0"/>
                  <a:t> </a:t>
                </a:r>
                <a:r>
                  <a:rPr lang="cs-CZ" dirty="0" err="1"/>
                  <a:t>method</a:t>
                </a:r>
                <a:endParaRPr lang="cs-CZ" dirty="0"/>
              </a:p>
              <a:p>
                <a:r>
                  <a:rPr lang="cs-CZ" i="1" dirty="0" err="1"/>
                  <a:t>Heun‘s</a:t>
                </a:r>
                <a:r>
                  <a:rPr lang="cs-CZ" i="1" dirty="0"/>
                  <a:t> </a:t>
                </a:r>
                <a:r>
                  <a:rPr lang="cs-CZ" i="1" dirty="0" err="1"/>
                  <a:t>method</a:t>
                </a:r>
                <a:endParaRPr lang="cs-CZ" i="1" dirty="0"/>
              </a:p>
              <a:p>
                <a:r>
                  <a:rPr lang="cs-CZ" i="1" dirty="0" err="1"/>
                  <a:t>Ralston‘s</a:t>
                </a:r>
                <a:r>
                  <a:rPr lang="cs-CZ" i="1" dirty="0"/>
                  <a:t> </a:t>
                </a:r>
                <a:r>
                  <a:rPr lang="cs-CZ" i="1" dirty="0" err="1"/>
                  <a:t>method</a:t>
                </a:r>
                <a:endParaRPr lang="cs-CZ" i="1" dirty="0"/>
              </a:p>
              <a:p>
                <a:r>
                  <a:rPr lang="cs-CZ" dirty="0"/>
                  <a:t>3/8-rule</a:t>
                </a:r>
              </a:p>
              <a:p>
                <a:r>
                  <a:rPr lang="cs-CZ" dirty="0"/>
                  <a:t>RK4</a:t>
                </a:r>
              </a:p>
              <a:p>
                <a:r>
                  <a:rPr lang="cs-CZ" dirty="0" err="1"/>
                  <a:t>Ralston‘s</a:t>
                </a:r>
                <a:r>
                  <a:rPr lang="cs-CZ" dirty="0"/>
                  <a:t> </a:t>
                </a:r>
                <a:r>
                  <a:rPr lang="cs-CZ" dirty="0" err="1"/>
                  <a:t>fourth</a:t>
                </a:r>
                <a:r>
                  <a:rPr lang="cs-CZ" dirty="0"/>
                  <a:t> </a:t>
                </a:r>
                <a:r>
                  <a:rPr lang="cs-CZ" dirty="0" err="1"/>
                  <a:t>order</a:t>
                </a:r>
                <a:endParaRPr lang="en-US" dirty="0"/>
              </a:p>
            </p:txBody>
          </p:sp>
        </mc:Choice>
        <mc:Fallback xmlns="">
          <p:sp>
            <p:nvSpPr>
              <p:cNvPr id="10" name="TextovéPole 9">
                <a:extLst>
                  <a:ext uri="{FF2B5EF4-FFF2-40B4-BE49-F238E27FC236}">
                    <a16:creationId xmlns:a16="http://schemas.microsoft.com/office/drawing/2014/main" id="{36ACC596-B59C-FD6D-8024-456F4A09A3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324" y="1714948"/>
                <a:ext cx="2661919" cy="2862322"/>
              </a:xfrm>
              <a:prstGeom prst="rect">
                <a:avLst/>
              </a:prstGeom>
              <a:blipFill>
                <a:blip r:embed="rId4"/>
                <a:stretch>
                  <a:fillRect l="-2064" b="-23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5364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20DAF-E278-4D6C-F12B-592F5D7BF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Simulation</a:t>
            </a:r>
            <a:r>
              <a:rPr lang="cs-CZ" dirty="0"/>
              <a:t> – </a:t>
            </a:r>
            <a:r>
              <a:rPr lang="cs-CZ" dirty="0" err="1"/>
              <a:t>methods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83E16-1C3C-1F5F-E93E-937BE7E70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D40D2-573F-FE03-4889-DADE522AC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6F68C-9F19-2155-6061-37C66F5C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16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CD78A18-5EFF-D6C2-1A95-857D4A3DB1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Additional</a:t>
            </a:r>
            <a:r>
              <a:rPr lang="cs-CZ" dirty="0"/>
              <a:t> </a:t>
            </a:r>
            <a:r>
              <a:rPr lang="cs-CZ" dirty="0" err="1"/>
              <a:t>information</a:t>
            </a:r>
            <a:endParaRPr lang="en-US" dirty="0"/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687188B3-2AF9-CF8C-63C3-7DE7F1BFF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624637"/>
            <a:ext cx="3596640" cy="4244457"/>
          </a:xfrm>
        </p:spPr>
        <p:txBody>
          <a:bodyPr/>
          <a:lstStyle/>
          <a:p>
            <a:r>
              <a:rPr lang="cs-CZ" b="1" dirty="0"/>
              <a:t>Single RK4 </a:t>
            </a:r>
            <a:r>
              <a:rPr lang="cs-CZ" b="1" dirty="0" err="1"/>
              <a:t>pass</a:t>
            </a:r>
            <a:r>
              <a:rPr lang="cs-CZ" b="1" dirty="0"/>
              <a:t> </a:t>
            </a:r>
            <a:r>
              <a:rPr lang="cs-CZ" i="1" dirty="0"/>
              <a:t>(blue)</a:t>
            </a:r>
            <a:r>
              <a:rPr lang="cs-CZ" dirty="0"/>
              <a:t> versus</a:t>
            </a:r>
          </a:p>
          <a:p>
            <a:r>
              <a:rPr lang="cs-CZ" b="1" dirty="0"/>
              <a:t>Double RK4 </a:t>
            </a:r>
            <a:r>
              <a:rPr lang="cs-CZ" b="1" dirty="0" err="1"/>
              <a:t>pass</a:t>
            </a:r>
            <a:r>
              <a:rPr lang="cs-CZ" b="1" dirty="0"/>
              <a:t> </a:t>
            </a:r>
            <a:r>
              <a:rPr lang="cs-CZ" i="1" dirty="0"/>
              <a:t>(</a:t>
            </a:r>
            <a:r>
              <a:rPr lang="cs-CZ" i="1" dirty="0" err="1"/>
              <a:t>orange</a:t>
            </a:r>
            <a:r>
              <a:rPr lang="cs-CZ" i="1" dirty="0"/>
              <a:t>)</a:t>
            </a:r>
            <a:endParaRPr lang="en-US" i="1" dirty="0"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7D0D0C6D-69BD-D409-895F-B6AC23208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920" y="1484694"/>
            <a:ext cx="7052979" cy="4679746"/>
          </a:xfrm>
          <a:prstGeom prst="rect">
            <a:avLst/>
          </a:prstGeom>
        </p:spPr>
      </p:pic>
      <p:pic>
        <p:nvPicPr>
          <p:cNvPr id="13" name="Obrázek 12">
            <a:extLst>
              <a:ext uri="{FF2B5EF4-FFF2-40B4-BE49-F238E27FC236}">
                <a16:creationId xmlns:a16="http://schemas.microsoft.com/office/drawing/2014/main" id="{FC7E31DF-EBEF-EFDD-B7F9-C8E8CB987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108" y="2704217"/>
            <a:ext cx="3290613" cy="331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021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coupling</a:t>
            </a:r>
            <a:r>
              <a:rPr lang="cs-CZ" dirty="0"/>
              <a:t> </a:t>
            </a:r>
            <a:r>
              <a:rPr lang="cs-CZ" dirty="0" err="1"/>
              <a:t>theory</a:t>
            </a:r>
            <a:endParaRPr lang="en-US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E599600-475E-9806-5A5D-9EB5F4D76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24756"/>
            <a:ext cx="10115204" cy="4444338"/>
          </a:xfrm>
        </p:spPr>
        <p:txBody>
          <a:bodyPr/>
          <a:lstStyle/>
          <a:p>
            <a:r>
              <a:rPr lang="cs-CZ" dirty="0"/>
              <a:t> </a:t>
            </a:r>
            <a:r>
              <a:rPr lang="cs-CZ" dirty="0" err="1"/>
              <a:t>Two</a:t>
            </a:r>
            <a:r>
              <a:rPr lang="cs-CZ" dirty="0"/>
              <a:t> </a:t>
            </a:r>
            <a:r>
              <a:rPr lang="cs-CZ" dirty="0" err="1"/>
              <a:t>spinners</a:t>
            </a:r>
            <a:r>
              <a:rPr lang="cs-CZ" dirty="0"/>
              <a:t> (</a:t>
            </a:r>
            <a:r>
              <a:rPr lang="cs-CZ" b="1" i="1" dirty="0" err="1"/>
              <a:t>one</a:t>
            </a:r>
            <a:r>
              <a:rPr lang="cs-CZ" b="1" i="1" dirty="0"/>
              <a:t> </a:t>
            </a:r>
            <a:r>
              <a:rPr lang="cs-CZ" b="1" i="1" dirty="0" err="1"/>
              <a:t>driven</a:t>
            </a:r>
            <a:r>
              <a:rPr lang="cs-CZ" dirty="0"/>
              <a:t>) </a:t>
            </a:r>
            <a:r>
              <a:rPr lang="cs-CZ" dirty="0" err="1"/>
              <a:t>rotating</a:t>
            </a:r>
            <a:r>
              <a:rPr lang="cs-CZ" dirty="0"/>
              <a:t> </a:t>
            </a:r>
            <a:r>
              <a:rPr lang="cs-CZ" dirty="0" err="1"/>
              <a:t>at</a:t>
            </a:r>
            <a:r>
              <a:rPr lang="cs-CZ" dirty="0"/>
              <a:t> </a:t>
            </a:r>
            <a:r>
              <a:rPr lang="cs-CZ" b="1" dirty="0" err="1"/>
              <a:t>roughly</a:t>
            </a:r>
            <a:r>
              <a:rPr lang="cs-CZ" b="1" dirty="0"/>
              <a:t> </a:t>
            </a:r>
            <a:r>
              <a:rPr lang="cs-CZ" b="1" dirty="0" err="1"/>
              <a:t>the</a:t>
            </a:r>
            <a:r>
              <a:rPr lang="cs-CZ" b="1" dirty="0"/>
              <a:t> </a:t>
            </a:r>
            <a:r>
              <a:rPr lang="cs-CZ" b="1" dirty="0" err="1"/>
              <a:t>same</a:t>
            </a:r>
            <a:r>
              <a:rPr lang="cs-CZ" b="1" dirty="0"/>
              <a:t> </a:t>
            </a:r>
            <a:r>
              <a:rPr lang="cs-CZ" b="1" dirty="0" err="1"/>
              <a:t>velocity</a:t>
            </a:r>
            <a:r>
              <a:rPr lang="cs-CZ" dirty="0"/>
              <a:t> =&gt; </a:t>
            </a:r>
            <a:r>
              <a:rPr lang="cs-CZ" b="1" dirty="0" err="1"/>
              <a:t>coupling</a:t>
            </a:r>
            <a:endParaRPr lang="cs-CZ" dirty="0"/>
          </a:p>
          <a:p>
            <a:r>
              <a:rPr lang="cs-CZ" b="1" dirty="0" err="1"/>
              <a:t>Gradual</a:t>
            </a:r>
            <a:r>
              <a:rPr lang="cs-CZ" dirty="0"/>
              <a:t> </a:t>
            </a:r>
            <a:r>
              <a:rPr lang="cs-CZ" dirty="0" err="1"/>
              <a:t>changes</a:t>
            </a:r>
            <a:r>
              <a:rPr lang="cs-CZ" dirty="0"/>
              <a:t> </a:t>
            </a:r>
            <a:r>
              <a:rPr lang="cs-CZ" b="1" dirty="0"/>
              <a:t>do not </a:t>
            </a:r>
            <a:r>
              <a:rPr lang="cs-CZ" b="1" dirty="0" err="1"/>
              <a:t>break</a:t>
            </a:r>
            <a:r>
              <a:rPr lang="cs-CZ" b="1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coupling</a:t>
            </a:r>
            <a:r>
              <a:rPr lang="cs-CZ" dirty="0"/>
              <a:t>; </a:t>
            </a:r>
            <a:r>
              <a:rPr lang="cs-CZ" b="1" dirty="0" err="1"/>
              <a:t>abrupt</a:t>
            </a:r>
            <a:r>
              <a:rPr lang="cs-CZ" dirty="0"/>
              <a:t> </a:t>
            </a:r>
            <a:r>
              <a:rPr lang="cs-CZ" dirty="0" err="1"/>
              <a:t>changes</a:t>
            </a:r>
            <a:r>
              <a:rPr lang="cs-CZ" dirty="0"/>
              <a:t> </a:t>
            </a:r>
            <a:r>
              <a:rPr lang="cs-CZ" b="1" dirty="0"/>
              <a:t>do</a:t>
            </a:r>
          </a:p>
          <a:p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smaller</a:t>
            </a:r>
            <a:r>
              <a:rPr lang="cs-CZ" b="1" dirty="0"/>
              <a:t> </a:t>
            </a:r>
            <a:r>
              <a:rPr lang="cs-CZ" b="1" dirty="0" err="1"/>
              <a:t>the</a:t>
            </a:r>
            <a:r>
              <a:rPr lang="cs-CZ" b="1" dirty="0"/>
              <a:t> </a:t>
            </a:r>
            <a:r>
              <a:rPr lang="cs-CZ" b="1" dirty="0" err="1"/>
              <a:t>driving</a:t>
            </a:r>
            <a:r>
              <a:rPr lang="cs-CZ" b="1" dirty="0"/>
              <a:t> </a:t>
            </a:r>
            <a:r>
              <a:rPr lang="cs-CZ" b="1" dirty="0" err="1"/>
              <a:t>velocity</a:t>
            </a:r>
            <a:r>
              <a:rPr lang="cs-CZ" b="1" dirty="0"/>
              <a:t> </a:t>
            </a:r>
            <a:r>
              <a:rPr lang="cs-CZ" dirty="0" err="1"/>
              <a:t>is</a:t>
            </a:r>
            <a:r>
              <a:rPr lang="cs-CZ" dirty="0"/>
              <a:t>,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less</a:t>
            </a:r>
            <a:r>
              <a:rPr lang="cs-CZ" b="1" dirty="0"/>
              <a:t> </a:t>
            </a:r>
            <a:r>
              <a:rPr lang="cs-CZ" b="1" dirty="0" err="1"/>
              <a:t>velocity</a:t>
            </a:r>
            <a:r>
              <a:rPr lang="cs-CZ" b="1" dirty="0"/>
              <a:t> </a:t>
            </a:r>
            <a:r>
              <a:rPr lang="cs-CZ" b="1" dirty="0" err="1"/>
              <a:t>mismatch</a:t>
            </a:r>
            <a:r>
              <a:rPr lang="cs-CZ" b="1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acceptable</a:t>
            </a:r>
            <a:endParaRPr lang="cs-CZ" dirty="0"/>
          </a:p>
          <a:p>
            <a:r>
              <a:rPr lang="cs-CZ" dirty="0" err="1"/>
              <a:t>Different</a:t>
            </a:r>
            <a:r>
              <a:rPr lang="cs-CZ" dirty="0"/>
              <a:t> </a:t>
            </a:r>
            <a:r>
              <a:rPr lang="cs-CZ" b="1" dirty="0" err="1"/>
              <a:t>modes</a:t>
            </a:r>
            <a:r>
              <a:rPr lang="cs-CZ" b="1" dirty="0"/>
              <a:t> (</a:t>
            </a:r>
            <a:r>
              <a:rPr lang="cs-CZ" b="1" dirty="0" err="1"/>
              <a:t>velocity</a:t>
            </a:r>
            <a:r>
              <a:rPr lang="cs-CZ" b="1" dirty="0"/>
              <a:t> </a:t>
            </a:r>
            <a:r>
              <a:rPr lang="cs-CZ" b="1" dirty="0" err="1"/>
              <a:t>ratios</a:t>
            </a:r>
            <a:r>
              <a:rPr lang="cs-CZ" b="1" dirty="0"/>
              <a:t>)</a:t>
            </a:r>
            <a:r>
              <a:rPr lang="cs-CZ" dirty="0"/>
              <a:t> are </a:t>
            </a:r>
            <a:r>
              <a:rPr lang="cs-CZ" dirty="0" err="1"/>
              <a:t>also</a:t>
            </a:r>
            <a:r>
              <a:rPr lang="cs-CZ" dirty="0"/>
              <a:t> </a:t>
            </a:r>
            <a:r>
              <a:rPr lang="cs-CZ" dirty="0" err="1"/>
              <a:t>possible</a:t>
            </a:r>
            <a:r>
              <a:rPr lang="cs-CZ" dirty="0"/>
              <a:t>, </a:t>
            </a:r>
            <a:r>
              <a:rPr lang="cs-CZ" dirty="0" err="1"/>
              <a:t>though</a:t>
            </a:r>
            <a:r>
              <a:rPr lang="cs-CZ" dirty="0"/>
              <a:t> </a:t>
            </a:r>
            <a:r>
              <a:rPr lang="cs-CZ" b="1" dirty="0" err="1"/>
              <a:t>even</a:t>
            </a:r>
            <a:r>
              <a:rPr lang="cs-CZ" b="1" dirty="0"/>
              <a:t> </a:t>
            </a:r>
            <a:r>
              <a:rPr lang="cs-CZ" b="1" dirty="0" err="1"/>
              <a:t>less</a:t>
            </a:r>
            <a:r>
              <a:rPr lang="cs-CZ" b="1" dirty="0"/>
              <a:t> </a:t>
            </a:r>
            <a:r>
              <a:rPr lang="cs-CZ" b="1" dirty="0" err="1"/>
              <a:t>forgiving</a:t>
            </a:r>
            <a:endParaRPr lang="cs-CZ" dirty="0"/>
          </a:p>
          <a:p>
            <a:r>
              <a:rPr lang="cs-CZ" dirty="0"/>
              <a:t>These </a:t>
            </a:r>
            <a:r>
              <a:rPr lang="cs-CZ" dirty="0" err="1"/>
              <a:t>modes</a:t>
            </a:r>
            <a:r>
              <a:rPr lang="cs-CZ" dirty="0"/>
              <a:t> are </a:t>
            </a:r>
            <a:r>
              <a:rPr lang="cs-CZ" b="1" dirty="0" err="1"/>
              <a:t>multiples</a:t>
            </a:r>
            <a:r>
              <a:rPr lang="cs-CZ" b="1" dirty="0"/>
              <a:t> </a:t>
            </a:r>
            <a:r>
              <a:rPr lang="cs-CZ" dirty="0"/>
              <a:t>(2:1, 3:1 …) </a:t>
            </a:r>
            <a:r>
              <a:rPr lang="cs-CZ" dirty="0" err="1"/>
              <a:t>or</a:t>
            </a:r>
            <a:r>
              <a:rPr lang="cs-CZ" dirty="0"/>
              <a:t> </a:t>
            </a:r>
            <a:r>
              <a:rPr lang="cs-CZ" b="1" dirty="0" err="1"/>
              <a:t>integer</a:t>
            </a:r>
            <a:r>
              <a:rPr lang="cs-CZ" dirty="0"/>
              <a:t> </a:t>
            </a:r>
            <a:r>
              <a:rPr lang="cs-CZ" b="1" dirty="0" err="1"/>
              <a:t>reciprocals</a:t>
            </a:r>
            <a:r>
              <a:rPr lang="cs-CZ" b="1" dirty="0"/>
              <a:t> </a:t>
            </a:r>
            <a:r>
              <a:rPr lang="cs-CZ" dirty="0"/>
              <a:t>(1:1, 1:2 …)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driving</a:t>
            </a:r>
            <a:r>
              <a:rPr lang="cs-CZ" dirty="0"/>
              <a:t> </a:t>
            </a:r>
            <a:r>
              <a:rPr lang="cs-CZ" dirty="0" err="1"/>
              <a:t>velocity</a:t>
            </a:r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17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Driven</a:t>
            </a:r>
            <a:r>
              <a:rPr lang="cs-CZ" dirty="0"/>
              <a:t>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exp</a:t>
            </a:r>
            <a:r>
              <a:rPr lang="cs-CZ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041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coupling</a:t>
            </a:r>
            <a:r>
              <a:rPr lang="cs-CZ" dirty="0"/>
              <a:t> </a:t>
            </a:r>
            <a:r>
              <a:rPr lang="cs-CZ" dirty="0" err="1"/>
              <a:t>results</a:t>
            </a:r>
            <a:endParaRPr lang="en-US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E599600-475E-9806-5A5D-9EB5F4D76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18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Driven</a:t>
            </a:r>
            <a:r>
              <a:rPr lang="cs-CZ" dirty="0"/>
              <a:t>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exp</a:t>
            </a:r>
            <a:r>
              <a:rPr lang="cs-CZ" dirty="0"/>
              <a:t>.</a:t>
            </a:r>
            <a:endParaRPr lang="en-US" dirty="0"/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539B605C-FD55-E244-2B71-3240EB8869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08" r="41783"/>
          <a:stretch/>
        </p:blipFill>
        <p:spPr>
          <a:xfrm>
            <a:off x="121920" y="1816383"/>
            <a:ext cx="11658230" cy="386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139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coupling</a:t>
            </a:r>
            <a:r>
              <a:rPr lang="cs-CZ" dirty="0"/>
              <a:t> </a:t>
            </a:r>
            <a:r>
              <a:rPr lang="cs-CZ" dirty="0" err="1"/>
              <a:t>results</a:t>
            </a:r>
            <a:endParaRPr lang="en-US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E599600-475E-9806-5A5D-9EB5F4D76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19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Driven</a:t>
            </a:r>
            <a:r>
              <a:rPr lang="cs-CZ" dirty="0"/>
              <a:t>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exp</a:t>
            </a:r>
            <a:r>
              <a:rPr lang="cs-CZ" dirty="0"/>
              <a:t>.</a:t>
            </a:r>
            <a:endParaRPr lang="en-US" dirty="0"/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554DB684-C0CE-065D-F23E-0FB1C925AF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85" r="9722"/>
          <a:stretch/>
        </p:blipFill>
        <p:spPr>
          <a:xfrm>
            <a:off x="1246293" y="1424756"/>
            <a:ext cx="9699413" cy="489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83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08941-62FF-88A3-3622-777BA41DB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B54D3-2910-3ED3-05AB-09F9B4AEA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Task definition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Relevant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cs-CZ" dirty="0"/>
              <a:t> and </a:t>
            </a:r>
            <a:r>
              <a:rPr lang="en-US" dirty="0"/>
              <a:t>phenomena</a:t>
            </a: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Measuring </a:t>
            </a:r>
            <a:r>
              <a:rPr lang="en-US" b="1" dirty="0"/>
              <a:t>spinner parameter</a:t>
            </a:r>
            <a:r>
              <a:rPr lang="cs-CZ" b="1" dirty="0"/>
              <a:t>s</a:t>
            </a:r>
            <a:endParaRPr lang="en-US" b="1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Determining </a:t>
            </a:r>
            <a:r>
              <a:rPr lang="en-US" b="1" dirty="0"/>
              <a:t>drag</a:t>
            </a:r>
            <a:endParaRPr lang="cs-CZ" b="1" dirty="0"/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Simulation</a:t>
            </a:r>
            <a:r>
              <a:rPr lang="en-US" dirty="0"/>
              <a:t> and testing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Driven spinner </a:t>
            </a:r>
            <a:r>
              <a:rPr lang="en-US" dirty="0"/>
              <a:t>experiments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b="1" dirty="0"/>
              <a:t>Magnetic coupling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b="1" dirty="0"/>
              <a:t>Torque transfer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noProof="1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030F2-720E-3419-9007-60C932E45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65DDE-B62A-03AC-3CA4-EACBCD49A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FC0E5-81D1-568C-8E0A-3D7072D22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2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FE333C1-4B29-B523-A732-AA9DB7D7B6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261806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Simulated</a:t>
            </a:r>
            <a:r>
              <a:rPr lang="cs-CZ" dirty="0"/>
              <a:t> </a:t>
            </a:r>
            <a:r>
              <a:rPr lang="cs-CZ" dirty="0" err="1"/>
              <a:t>coupling</a:t>
            </a:r>
            <a:endParaRPr lang="en-US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E599600-475E-9806-5A5D-9EB5F4D76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535288"/>
            <a:ext cx="4298809" cy="4333805"/>
          </a:xfrm>
        </p:spPr>
        <p:txBody>
          <a:bodyPr>
            <a:normAutofit/>
          </a:bodyPr>
          <a:lstStyle/>
          <a:p>
            <a:r>
              <a:rPr lang="cs-CZ" b="1" dirty="0" err="1"/>
              <a:t>Oscillations</a:t>
            </a:r>
            <a:r>
              <a:rPr lang="cs-CZ" dirty="0"/>
              <a:t> </a:t>
            </a:r>
            <a:r>
              <a:rPr lang="cs-CZ" dirty="0" err="1"/>
              <a:t>around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driving</a:t>
            </a:r>
            <a:r>
              <a:rPr lang="cs-CZ" dirty="0"/>
              <a:t> </a:t>
            </a:r>
            <a:r>
              <a:rPr lang="cs-CZ" dirty="0" err="1"/>
              <a:t>velocity</a:t>
            </a:r>
            <a:r>
              <a:rPr lang="cs-CZ" dirty="0"/>
              <a:t> </a:t>
            </a:r>
            <a:r>
              <a:rPr lang="cs-CZ" dirty="0" err="1"/>
              <a:t>equllibrium</a:t>
            </a:r>
            <a:r>
              <a:rPr lang="cs-CZ" dirty="0"/>
              <a:t> </a:t>
            </a:r>
            <a:r>
              <a:rPr lang="cs-CZ" dirty="0" err="1"/>
              <a:t>were</a:t>
            </a:r>
            <a:r>
              <a:rPr lang="cs-CZ" dirty="0"/>
              <a:t> </a:t>
            </a:r>
            <a:r>
              <a:rPr lang="cs-CZ" dirty="0" err="1"/>
              <a:t>both</a:t>
            </a:r>
            <a:r>
              <a:rPr lang="cs-CZ" dirty="0"/>
              <a:t> </a:t>
            </a:r>
            <a:r>
              <a:rPr lang="cs-CZ" b="1" dirty="0" err="1"/>
              <a:t>observed</a:t>
            </a:r>
            <a:r>
              <a:rPr lang="cs-CZ" b="1" dirty="0"/>
              <a:t> and </a:t>
            </a:r>
            <a:r>
              <a:rPr lang="cs-CZ" b="1" dirty="0" err="1"/>
              <a:t>simulated</a:t>
            </a:r>
            <a:endParaRPr lang="en-US" b="1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20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Driven</a:t>
            </a:r>
            <a:r>
              <a:rPr lang="cs-CZ" dirty="0"/>
              <a:t>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exp</a:t>
            </a:r>
            <a:r>
              <a:rPr lang="cs-CZ" dirty="0"/>
              <a:t>.</a:t>
            </a:r>
            <a:endParaRPr lang="en-US" dirty="0"/>
          </a:p>
        </p:txBody>
      </p:sp>
      <p:pic>
        <p:nvPicPr>
          <p:cNvPr id="8" name="Zástupný obsah 9">
            <a:extLst>
              <a:ext uri="{FF2B5EF4-FFF2-40B4-BE49-F238E27FC236}">
                <a16:creationId xmlns:a16="http://schemas.microsoft.com/office/drawing/2014/main" id="{536593D9-39B9-CDDF-863B-9F58045B14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8" t="7957" r="8484" b="4849"/>
          <a:stretch/>
        </p:blipFill>
        <p:spPr>
          <a:xfrm>
            <a:off x="5527347" y="1414839"/>
            <a:ext cx="5963284" cy="485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537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Sub-period </a:t>
            </a:r>
            <a:r>
              <a:rPr lang="cs-CZ" dirty="0" err="1"/>
              <a:t>behaviour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Zástupný obsah 2">
                <a:extLst>
                  <a:ext uri="{FF2B5EF4-FFF2-40B4-BE49-F238E27FC236}">
                    <a16:creationId xmlns:a16="http://schemas.microsoft.com/office/drawing/2014/main" id="{3E599600-475E-9806-5A5D-9EB5F4D764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79" y="1535288"/>
                <a:ext cx="4711239" cy="433380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cs-CZ" sz="1800" dirty="0" err="1">
                    <a:latin typeface="+mj-lt"/>
                  </a:rPr>
                  <a:t>Our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algorithm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compares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the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behaviour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of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an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b="1" dirty="0" err="1">
                    <a:latin typeface="+mj-lt"/>
                  </a:rPr>
                  <a:t>undisturbed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spinner</a:t>
                </a:r>
                <a:r>
                  <a:rPr lang="cs-CZ" sz="1800" b="1" dirty="0">
                    <a:latin typeface="+mj-lt"/>
                  </a:rPr>
                  <a:t> </a:t>
                </a:r>
                <a:r>
                  <a:rPr lang="cs-CZ" sz="1800" dirty="0">
                    <a:latin typeface="+mj-lt"/>
                  </a:rPr>
                  <a:t>and a </a:t>
                </a:r>
                <a:r>
                  <a:rPr lang="cs-CZ" sz="1800" b="1" dirty="0" err="1">
                    <a:latin typeface="+mj-lt"/>
                  </a:rPr>
                  <a:t>driven</a:t>
                </a:r>
                <a:r>
                  <a:rPr lang="cs-CZ" sz="1800" dirty="0">
                    <a:latin typeface="+mj-lt"/>
                  </a:rPr>
                  <a:t> (</a:t>
                </a:r>
                <a:r>
                  <a:rPr lang="cs-CZ" sz="1800" dirty="0" err="1">
                    <a:latin typeface="+mj-lt"/>
                  </a:rPr>
                  <a:t>disturbed</a:t>
                </a:r>
                <a:r>
                  <a:rPr lang="cs-CZ" sz="1800" dirty="0">
                    <a:latin typeface="+mj-lt"/>
                  </a:rPr>
                  <a:t>) </a:t>
                </a:r>
                <a:r>
                  <a:rPr lang="cs-CZ" sz="1800" dirty="0" err="1">
                    <a:latin typeface="+mj-lt"/>
                  </a:rPr>
                  <a:t>spinner</a:t>
                </a:r>
                <a:endParaRPr lang="cs-CZ" sz="1800" dirty="0">
                  <a:latin typeface="+mj-lt"/>
                </a:endParaRPr>
              </a:p>
              <a:p>
                <a:pPr marL="0" indent="0">
                  <a:buNone/>
                </a:pPr>
                <a:r>
                  <a:rPr lang="cs-CZ" sz="1800" dirty="0" err="1">
                    <a:latin typeface="+mj-lt"/>
                  </a:rPr>
                  <a:t>The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angular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displacement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of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an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undisturbed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spinner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b="1" dirty="0" err="1">
                    <a:latin typeface="+mj-lt"/>
                  </a:rPr>
                  <a:t>grows</a:t>
                </a:r>
                <a:r>
                  <a:rPr lang="cs-CZ" sz="1800" b="1" dirty="0">
                    <a:latin typeface="+mj-lt"/>
                  </a:rPr>
                  <a:t> </a:t>
                </a:r>
                <a:r>
                  <a:rPr lang="cs-CZ" sz="1800" b="1" dirty="0" err="1">
                    <a:latin typeface="+mj-lt"/>
                  </a:rPr>
                  <a:t>linearly</a:t>
                </a:r>
                <a:r>
                  <a:rPr lang="cs-CZ" sz="1800" b="1" dirty="0">
                    <a:latin typeface="+mj-lt"/>
                  </a:rPr>
                  <a:t> </a:t>
                </a:r>
                <a:r>
                  <a:rPr lang="cs-CZ" sz="1800" dirty="0">
                    <a:latin typeface="+mj-lt"/>
                  </a:rPr>
                  <a:t>in </a:t>
                </a:r>
                <a:r>
                  <a:rPr lang="cs-CZ" sz="1800" dirty="0" err="1">
                    <a:latin typeface="+mj-lt"/>
                  </a:rPr>
                  <a:t>time</a:t>
                </a:r>
                <a:r>
                  <a:rPr lang="cs-CZ" sz="1800" dirty="0">
                    <a:latin typeface="+mj-lt"/>
                  </a:rPr>
                  <a:t> (</a:t>
                </a:r>
                <a:r>
                  <a:rPr lang="cs-CZ" sz="1800" b="1" dirty="0" err="1">
                    <a:latin typeface="+mj-lt"/>
                  </a:rPr>
                  <a:t>constant</a:t>
                </a:r>
                <a:r>
                  <a:rPr lang="cs-CZ" sz="1800" b="1" dirty="0">
                    <a:latin typeface="+mj-lt"/>
                  </a:rPr>
                  <a:t> </a:t>
                </a:r>
                <a:r>
                  <a:rPr lang="cs-CZ" sz="1800" b="1" dirty="0" err="1">
                    <a:latin typeface="+mj-lt"/>
                  </a:rPr>
                  <a:t>angular</a:t>
                </a:r>
                <a:r>
                  <a:rPr lang="cs-CZ" sz="1800" b="1" dirty="0">
                    <a:latin typeface="+mj-lt"/>
                  </a:rPr>
                  <a:t> </a:t>
                </a:r>
                <a:r>
                  <a:rPr lang="cs-CZ" sz="1800" b="1" dirty="0" err="1">
                    <a:latin typeface="+mj-lt"/>
                  </a:rPr>
                  <a:t>velocity</a:t>
                </a:r>
                <a:r>
                  <a:rPr lang="cs-CZ" sz="1800" dirty="0">
                    <a:latin typeface="+mj-lt"/>
                  </a:rPr>
                  <a:t>)</a:t>
                </a:r>
              </a:p>
              <a:p>
                <a:pPr marL="0" indent="0">
                  <a:buNone/>
                </a:pPr>
                <a:endParaRPr lang="cs-CZ" sz="1800" dirty="0">
                  <a:latin typeface="+mj-lt"/>
                </a:endParaRPr>
              </a:p>
              <a:p>
                <a:pPr marL="0" indent="0">
                  <a:buNone/>
                </a:pPr>
                <a:r>
                  <a:rPr lang="cs-CZ" sz="1800" dirty="0" err="1">
                    <a:latin typeface="+mj-lt"/>
                  </a:rPr>
                  <a:t>We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also</a:t>
                </a:r>
                <a:r>
                  <a:rPr lang="cs-CZ" sz="1800" dirty="0">
                    <a:latin typeface="+mj-lt"/>
                  </a:rPr>
                  <a:t> talk </a:t>
                </a:r>
                <a:r>
                  <a:rPr lang="cs-CZ" sz="1800" dirty="0" err="1">
                    <a:latin typeface="+mj-lt"/>
                  </a:rPr>
                  <a:t>about</a:t>
                </a:r>
                <a:r>
                  <a:rPr lang="cs-CZ" sz="1800" dirty="0">
                    <a:latin typeface="+mj-lt"/>
                  </a:rPr>
                  <a:t> a „</a:t>
                </a:r>
                <a:r>
                  <a:rPr lang="cs-CZ" sz="1800" b="1" dirty="0">
                    <a:latin typeface="+mj-lt"/>
                  </a:rPr>
                  <a:t>sub-period (</a:t>
                </a:r>
                <a:r>
                  <a:rPr lang="cs-CZ" sz="1800" b="1" dirty="0" err="1">
                    <a:latin typeface="+mj-lt"/>
                  </a:rPr>
                  <a:t>denoted</a:t>
                </a:r>
                <a:r>
                  <a:rPr lang="cs-CZ" sz="1800" b="1" dirty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cs-CZ" sz="1800" b="1" i="1" dirty="0" smtClean="0">
                        <a:latin typeface="+mj-lt"/>
                      </a:rPr>
                      <m:t>𝑻</m:t>
                    </m:r>
                  </m:oMath>
                </a14:m>
                <a:r>
                  <a:rPr lang="cs-CZ" sz="1800" b="1" dirty="0">
                    <a:latin typeface="+mj-lt"/>
                  </a:rPr>
                  <a:t>)“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which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means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the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time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it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takes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for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the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spinner</a:t>
                </a:r>
                <a:r>
                  <a:rPr lang="cs-CZ" sz="1800" dirty="0">
                    <a:latin typeface="+mj-lt"/>
                  </a:rPr>
                  <a:t> to </a:t>
                </a:r>
                <a:r>
                  <a:rPr lang="cs-CZ" sz="1800" dirty="0" err="1">
                    <a:latin typeface="+mj-lt"/>
                  </a:rPr>
                  <a:t>rotate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from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b="1" dirty="0" err="1">
                    <a:latin typeface="+mj-lt"/>
                  </a:rPr>
                  <a:t>one</a:t>
                </a:r>
                <a:r>
                  <a:rPr lang="cs-CZ" sz="1800" b="1" dirty="0">
                    <a:latin typeface="+mj-lt"/>
                  </a:rPr>
                  <a:t> </a:t>
                </a:r>
                <a:r>
                  <a:rPr lang="cs-CZ" sz="1800" b="1" dirty="0" err="1">
                    <a:latin typeface="+mj-lt"/>
                  </a:rPr>
                  <a:t>arm</a:t>
                </a:r>
                <a:r>
                  <a:rPr lang="cs-CZ" sz="1800" b="1" dirty="0">
                    <a:latin typeface="+mj-lt"/>
                  </a:rPr>
                  <a:t> to </a:t>
                </a:r>
                <a:r>
                  <a:rPr lang="cs-CZ" sz="1800" b="1" dirty="0" err="1">
                    <a:latin typeface="+mj-lt"/>
                  </a:rPr>
                  <a:t>the</a:t>
                </a:r>
                <a:r>
                  <a:rPr lang="cs-CZ" sz="1800" b="1" dirty="0">
                    <a:latin typeface="+mj-lt"/>
                  </a:rPr>
                  <a:t> </a:t>
                </a:r>
                <a:r>
                  <a:rPr lang="cs-CZ" sz="1800" b="1" dirty="0" err="1">
                    <a:latin typeface="+mj-lt"/>
                  </a:rPr>
                  <a:t>next</a:t>
                </a:r>
                <a:r>
                  <a:rPr lang="cs-CZ" sz="1800" b="1" dirty="0">
                    <a:latin typeface="+mj-lt"/>
                  </a:rPr>
                  <a:t> </a:t>
                </a:r>
                <a:r>
                  <a:rPr lang="cs-CZ" sz="1800" b="1" dirty="0" err="1">
                    <a:latin typeface="+mj-lt"/>
                  </a:rPr>
                  <a:t>arm</a:t>
                </a:r>
                <a:endParaRPr lang="cs-CZ" sz="1800" b="1" dirty="0">
                  <a:latin typeface="+mj-lt"/>
                </a:endParaRPr>
              </a:p>
              <a:p>
                <a:pPr marL="0" indent="0">
                  <a:buNone/>
                </a:pPr>
                <a:endParaRPr lang="cs-CZ" sz="1800" b="1" dirty="0">
                  <a:latin typeface="+mj-lt"/>
                </a:endParaRPr>
              </a:p>
              <a:p>
                <a:pPr marL="0" indent="0">
                  <a:buNone/>
                </a:pPr>
                <a:r>
                  <a:rPr lang="cs-CZ" sz="1800" dirty="0" err="1">
                    <a:latin typeface="+mj-lt"/>
                  </a:rPr>
                  <a:t>Measurements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were</a:t>
                </a:r>
                <a:r>
                  <a:rPr lang="cs-CZ" sz="1800" dirty="0">
                    <a:latin typeface="+mj-lt"/>
                  </a:rPr>
                  <a:t> done </a:t>
                </a:r>
                <a:r>
                  <a:rPr lang="cs-CZ" sz="1800" dirty="0" err="1">
                    <a:latin typeface="+mj-lt"/>
                  </a:rPr>
                  <a:t>using</a:t>
                </a:r>
                <a:r>
                  <a:rPr lang="cs-CZ" sz="1800" dirty="0">
                    <a:latin typeface="+mj-lt"/>
                  </a:rPr>
                  <a:t> a Vernier </a:t>
                </a:r>
                <a:r>
                  <a:rPr lang="cs-CZ" sz="1800" dirty="0" err="1">
                    <a:latin typeface="+mj-lt"/>
                  </a:rPr>
                  <a:t>magnetic</a:t>
                </a:r>
                <a:r>
                  <a:rPr lang="cs-CZ" sz="1800" dirty="0">
                    <a:latin typeface="+mj-lt"/>
                  </a:rPr>
                  <a:t> </a:t>
                </a:r>
                <a:r>
                  <a:rPr lang="cs-CZ" sz="1800" dirty="0" err="1">
                    <a:latin typeface="+mj-lt"/>
                  </a:rPr>
                  <a:t>field</a:t>
                </a:r>
                <a:r>
                  <a:rPr lang="cs-CZ" sz="1800" dirty="0">
                    <a:latin typeface="+mj-lt"/>
                  </a:rPr>
                  <a:t> meter</a:t>
                </a:r>
                <a:endParaRPr lang="en-US" sz="1800" dirty="0">
                  <a:latin typeface="+mj-lt"/>
                </a:endParaRPr>
              </a:p>
            </p:txBody>
          </p:sp>
        </mc:Choice>
        <mc:Fallback>
          <p:sp>
            <p:nvSpPr>
              <p:cNvPr id="3" name="Zástupný obsah 2">
                <a:extLst>
                  <a:ext uri="{FF2B5EF4-FFF2-40B4-BE49-F238E27FC236}">
                    <a16:creationId xmlns:a16="http://schemas.microsoft.com/office/drawing/2014/main" id="{3E599600-475E-9806-5A5D-9EB5F4D764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79" y="1535288"/>
                <a:ext cx="4711239" cy="4333805"/>
              </a:xfrm>
              <a:blipFill>
                <a:blip r:embed="rId3"/>
                <a:stretch>
                  <a:fillRect l="-2975" t="-14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21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Additional</a:t>
            </a:r>
            <a:r>
              <a:rPr lang="cs-CZ" dirty="0"/>
              <a:t> </a:t>
            </a:r>
            <a:r>
              <a:rPr lang="cs-CZ" dirty="0" err="1"/>
              <a:t>information</a:t>
            </a:r>
            <a:endParaRPr lang="en-US" dirty="0"/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8FBE7CB0-3D9F-6B22-A8CB-FED7DF8C2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36728"/>
            <a:ext cx="5355496" cy="468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573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Sub-period </a:t>
            </a:r>
            <a:r>
              <a:rPr lang="cs-CZ" dirty="0" err="1"/>
              <a:t>behaviour</a:t>
            </a:r>
            <a:r>
              <a:rPr lang="cs-CZ" dirty="0"/>
              <a:t> </a:t>
            </a:r>
            <a:r>
              <a:rPr lang="cs-CZ" dirty="0" err="1"/>
              <a:t>results</a:t>
            </a:r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22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Additional</a:t>
            </a:r>
            <a:r>
              <a:rPr lang="cs-CZ" dirty="0"/>
              <a:t> </a:t>
            </a:r>
            <a:r>
              <a:rPr lang="cs-CZ" dirty="0" err="1"/>
              <a:t>information</a:t>
            </a:r>
            <a:endParaRPr lang="en-US" dirty="0"/>
          </a:p>
        </p:txBody>
      </p:sp>
      <p:pic>
        <p:nvPicPr>
          <p:cNvPr id="13" name="Content Placeholder 12" descr="A graph of a curve&#10;&#10;Description automatically generated">
            <a:extLst>
              <a:ext uri="{FF2B5EF4-FFF2-40B4-BE49-F238E27FC236}">
                <a16:creationId xmlns:a16="http://schemas.microsoft.com/office/drawing/2014/main" id="{1AA5129B-F284-CADF-EEE0-82D751BDDA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04" t="4744" r="9231"/>
          <a:stretch/>
        </p:blipFill>
        <p:spPr>
          <a:xfrm>
            <a:off x="138773" y="1818832"/>
            <a:ext cx="11914454" cy="4210493"/>
          </a:xfrm>
        </p:spPr>
      </p:pic>
    </p:spTree>
    <p:extLst>
      <p:ext uri="{BB962C8B-B14F-4D97-AF65-F5344CB8AC3E}">
        <p14:creationId xmlns:p14="http://schemas.microsoft.com/office/powerpoint/2010/main" val="8629994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Sub-period </a:t>
            </a:r>
            <a:r>
              <a:rPr lang="cs-CZ" dirty="0" err="1"/>
              <a:t>behaviour</a:t>
            </a:r>
            <a:r>
              <a:rPr lang="cs-CZ" dirty="0"/>
              <a:t> </a:t>
            </a:r>
            <a:r>
              <a:rPr lang="cs-CZ" dirty="0" err="1"/>
              <a:t>results</a:t>
            </a:r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23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Additional</a:t>
            </a:r>
            <a:r>
              <a:rPr lang="cs-CZ" dirty="0"/>
              <a:t> </a:t>
            </a:r>
            <a:r>
              <a:rPr lang="cs-CZ" dirty="0" err="1"/>
              <a:t>information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F4F8E8-56E0-E9A8-C4FD-7D5227AC4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24756"/>
            <a:ext cx="5335418" cy="4444338"/>
          </a:xfrm>
        </p:spPr>
        <p:txBody>
          <a:bodyPr/>
          <a:lstStyle/>
          <a:p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extremely</a:t>
            </a:r>
            <a:r>
              <a:rPr lang="cs-CZ" dirty="0"/>
              <a:t> </a:t>
            </a:r>
            <a:r>
              <a:rPr lang="cs-CZ" dirty="0" err="1"/>
              <a:t>high</a:t>
            </a:r>
            <a:r>
              <a:rPr lang="cs-CZ" dirty="0"/>
              <a:t> </a:t>
            </a:r>
            <a:r>
              <a:rPr lang="cs-CZ" dirty="0" err="1"/>
              <a:t>error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due</a:t>
            </a:r>
            <a:r>
              <a:rPr lang="cs-CZ" dirty="0"/>
              <a:t> to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algorithm</a:t>
            </a:r>
            <a:r>
              <a:rPr lang="cs-CZ" dirty="0"/>
              <a:t> </a:t>
            </a:r>
            <a:r>
              <a:rPr lang="cs-CZ" dirty="0" err="1"/>
              <a:t>used</a:t>
            </a:r>
            <a:r>
              <a:rPr lang="cs-CZ" dirty="0"/>
              <a:t>, </a:t>
            </a:r>
            <a:r>
              <a:rPr lang="cs-CZ" dirty="0" err="1"/>
              <a:t>which</a:t>
            </a:r>
            <a:r>
              <a:rPr lang="cs-CZ" dirty="0"/>
              <a:t> has </a:t>
            </a:r>
            <a:r>
              <a:rPr lang="cs-CZ" dirty="0" err="1"/>
              <a:t>high</a:t>
            </a:r>
            <a:r>
              <a:rPr lang="cs-CZ" dirty="0"/>
              <a:t> </a:t>
            </a:r>
            <a:r>
              <a:rPr lang="cs-CZ" dirty="0" err="1"/>
              <a:t>uncertainty</a:t>
            </a:r>
            <a:r>
              <a:rPr lang="cs-CZ" dirty="0"/>
              <a:t> </a:t>
            </a:r>
            <a:r>
              <a:rPr lang="cs-CZ" dirty="0" err="1"/>
              <a:t>when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tangent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close</a:t>
            </a:r>
            <a:r>
              <a:rPr lang="cs-CZ" dirty="0"/>
              <a:t> to 0</a:t>
            </a:r>
          </a:p>
          <a:p>
            <a:endParaRPr lang="cs-CZ" dirty="0"/>
          </a:p>
          <a:p>
            <a:r>
              <a:rPr lang="cs-CZ" dirty="0"/>
              <a:t>Many </a:t>
            </a:r>
            <a:r>
              <a:rPr lang="cs-CZ" dirty="0" err="1"/>
              <a:t>other</a:t>
            </a:r>
            <a:r>
              <a:rPr lang="cs-CZ" dirty="0"/>
              <a:t> </a:t>
            </a:r>
            <a:r>
              <a:rPr lang="cs-CZ" dirty="0" err="1"/>
              <a:t>phenomena</a:t>
            </a:r>
            <a:r>
              <a:rPr lang="cs-CZ" dirty="0"/>
              <a:t>, </a:t>
            </a:r>
            <a:r>
              <a:rPr lang="cs-CZ" dirty="0" err="1"/>
              <a:t>like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rattling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bearing</a:t>
            </a:r>
            <a:r>
              <a:rPr lang="cs-CZ" dirty="0"/>
              <a:t>, </a:t>
            </a:r>
            <a:r>
              <a:rPr lang="cs-CZ" dirty="0" err="1"/>
              <a:t>might</a:t>
            </a:r>
            <a:r>
              <a:rPr lang="cs-CZ" dirty="0"/>
              <a:t> </a:t>
            </a:r>
            <a:r>
              <a:rPr lang="cs-CZ" dirty="0" err="1"/>
              <a:t>be</a:t>
            </a:r>
            <a:r>
              <a:rPr lang="cs-CZ" dirty="0"/>
              <a:t> </a:t>
            </a:r>
            <a:r>
              <a:rPr lang="cs-CZ" dirty="0" err="1"/>
              <a:t>having</a:t>
            </a:r>
            <a:r>
              <a:rPr lang="cs-CZ" dirty="0"/>
              <a:t> </a:t>
            </a:r>
            <a:r>
              <a:rPr lang="cs-CZ" dirty="0" err="1"/>
              <a:t>effect</a:t>
            </a:r>
            <a:r>
              <a:rPr lang="cs-CZ" dirty="0"/>
              <a:t> on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real</a:t>
            </a:r>
            <a:r>
              <a:rPr lang="cs-CZ" dirty="0"/>
              <a:t> </a:t>
            </a:r>
            <a:r>
              <a:rPr lang="cs-CZ" dirty="0" err="1"/>
              <a:t>velocity</a:t>
            </a:r>
            <a:r>
              <a:rPr lang="cs-CZ" dirty="0"/>
              <a:t> </a:t>
            </a:r>
            <a:r>
              <a:rPr lang="cs-CZ" dirty="0" err="1"/>
              <a:t>during</a:t>
            </a:r>
            <a:r>
              <a:rPr lang="cs-CZ" dirty="0"/>
              <a:t> </a:t>
            </a:r>
            <a:r>
              <a:rPr lang="cs-CZ" dirty="0" err="1"/>
              <a:t>one</a:t>
            </a:r>
            <a:r>
              <a:rPr lang="cs-CZ" dirty="0"/>
              <a:t> sub-period =&gt; </a:t>
            </a:r>
            <a:r>
              <a:rPr lang="cs-CZ" dirty="0" err="1"/>
              <a:t>simulation</a:t>
            </a:r>
            <a:r>
              <a:rPr lang="cs-CZ" dirty="0"/>
              <a:t> and </a:t>
            </a:r>
            <a:r>
              <a:rPr lang="cs-CZ" dirty="0" err="1"/>
              <a:t>measurement</a:t>
            </a:r>
            <a:r>
              <a:rPr lang="cs-CZ" dirty="0"/>
              <a:t> </a:t>
            </a:r>
            <a:r>
              <a:rPr lang="cs-CZ" dirty="0" err="1"/>
              <a:t>doesn‘t</a:t>
            </a:r>
            <a:r>
              <a:rPr lang="cs-CZ" dirty="0"/>
              <a:t> </a:t>
            </a:r>
            <a:r>
              <a:rPr lang="cs-CZ" dirty="0" err="1"/>
              <a:t>match</a:t>
            </a:r>
            <a:r>
              <a:rPr lang="cs-CZ" dirty="0"/>
              <a:t> up </a:t>
            </a:r>
            <a:r>
              <a:rPr lang="cs-CZ" dirty="0" err="1"/>
              <a:t>too</a:t>
            </a:r>
            <a:r>
              <a:rPr lang="cs-CZ" dirty="0"/>
              <a:t> </a:t>
            </a:r>
            <a:r>
              <a:rPr lang="cs-CZ" dirty="0" err="1"/>
              <a:t>well</a:t>
            </a:r>
            <a:endParaRPr lang="en-US" dirty="0"/>
          </a:p>
        </p:txBody>
      </p:sp>
      <p:pic>
        <p:nvPicPr>
          <p:cNvPr id="12" name="Picture 11" descr="A graph of a function&#10;&#10;Description automatically generated">
            <a:extLst>
              <a:ext uri="{FF2B5EF4-FFF2-40B4-BE49-F238E27FC236}">
                <a16:creationId xmlns:a16="http://schemas.microsoft.com/office/drawing/2014/main" id="{3983A3C2-0B8C-CAA5-3FAC-3F932FB25D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1" t="7334" r="8069" b="3144"/>
          <a:stretch/>
        </p:blipFill>
        <p:spPr>
          <a:xfrm>
            <a:off x="6560288" y="1429165"/>
            <a:ext cx="5114262" cy="462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087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Torque</a:t>
            </a:r>
            <a:r>
              <a:rPr lang="cs-CZ" dirty="0"/>
              <a:t> transfer</a:t>
            </a:r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24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Driven</a:t>
            </a:r>
            <a:r>
              <a:rPr lang="cs-CZ" dirty="0"/>
              <a:t>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exp</a:t>
            </a:r>
            <a:r>
              <a:rPr lang="cs-CZ" dirty="0"/>
              <a:t>.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E8FD884-0E6A-2D24-7995-8BCABB990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424756"/>
            <a:ext cx="3900746" cy="4444338"/>
          </a:xfrm>
        </p:spPr>
        <p:txBody>
          <a:bodyPr/>
          <a:lstStyle/>
          <a:p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driven</a:t>
            </a:r>
            <a:r>
              <a:rPr lang="cs-CZ" dirty="0"/>
              <a:t> </a:t>
            </a:r>
            <a:r>
              <a:rPr lang="cs-CZ" dirty="0" err="1"/>
              <a:t>spinner</a:t>
            </a:r>
            <a:r>
              <a:rPr lang="cs-CZ" dirty="0"/>
              <a:t> has a metal plate </a:t>
            </a:r>
            <a:r>
              <a:rPr lang="cs-CZ" dirty="0" err="1"/>
              <a:t>added</a:t>
            </a:r>
            <a:r>
              <a:rPr lang="cs-CZ" dirty="0"/>
              <a:t> to </a:t>
            </a:r>
            <a:r>
              <a:rPr lang="cs-CZ" dirty="0" err="1"/>
              <a:t>it</a:t>
            </a:r>
            <a:r>
              <a:rPr lang="cs-CZ" dirty="0"/>
              <a:t> to </a:t>
            </a:r>
            <a:r>
              <a:rPr lang="cs-CZ" dirty="0" err="1"/>
              <a:t>increase</a:t>
            </a:r>
            <a:r>
              <a:rPr lang="cs-CZ" dirty="0"/>
              <a:t> </a:t>
            </a:r>
            <a:r>
              <a:rPr lang="cs-CZ" b="1" dirty="0"/>
              <a:t>air </a:t>
            </a:r>
            <a:r>
              <a:rPr lang="cs-CZ" b="1" dirty="0" err="1"/>
              <a:t>resistance</a:t>
            </a:r>
            <a:endParaRPr lang="cs-CZ" b="1" dirty="0"/>
          </a:p>
          <a:p>
            <a:endParaRPr lang="cs-CZ" dirty="0"/>
          </a:p>
          <a:p>
            <a:r>
              <a:rPr lang="cs-CZ" dirty="0" err="1"/>
              <a:t>Measuring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transferred</a:t>
            </a:r>
            <a:r>
              <a:rPr lang="cs-CZ" b="1" dirty="0"/>
              <a:t> </a:t>
            </a:r>
            <a:r>
              <a:rPr lang="cs-CZ" b="1" dirty="0" err="1"/>
              <a:t>torque</a:t>
            </a:r>
            <a:r>
              <a:rPr lang="cs-CZ" dirty="0"/>
              <a:t> </a:t>
            </a:r>
            <a:r>
              <a:rPr lang="cs-CZ" dirty="0" err="1"/>
              <a:t>from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maximum </a:t>
            </a:r>
            <a:r>
              <a:rPr lang="cs-CZ" dirty="0" err="1"/>
              <a:t>angular</a:t>
            </a:r>
            <a:r>
              <a:rPr lang="cs-CZ" dirty="0"/>
              <a:t> </a:t>
            </a:r>
            <a:r>
              <a:rPr lang="cs-CZ" dirty="0" err="1"/>
              <a:t>velocity</a:t>
            </a:r>
            <a:r>
              <a:rPr lang="cs-CZ" dirty="0"/>
              <a:t>, </a:t>
            </a:r>
            <a:r>
              <a:rPr lang="cs-CZ" dirty="0" err="1"/>
              <a:t>at</a:t>
            </a:r>
            <a:r>
              <a:rPr lang="cs-CZ" dirty="0"/>
              <a:t> </a:t>
            </a:r>
            <a:r>
              <a:rPr lang="cs-CZ" dirty="0" err="1"/>
              <a:t>which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spinners</a:t>
            </a:r>
            <a:r>
              <a:rPr lang="cs-CZ" dirty="0"/>
              <a:t> </a:t>
            </a:r>
            <a:r>
              <a:rPr lang="cs-CZ" dirty="0" err="1"/>
              <a:t>stay</a:t>
            </a:r>
            <a:r>
              <a:rPr lang="cs-CZ" dirty="0"/>
              <a:t> </a:t>
            </a:r>
            <a:r>
              <a:rPr lang="cs-CZ" dirty="0" err="1"/>
              <a:t>coupled</a:t>
            </a:r>
            <a:r>
              <a:rPr lang="cs-CZ" dirty="0"/>
              <a:t> </a:t>
            </a:r>
            <a:endParaRPr lang="en-US" dirty="0"/>
          </a:p>
        </p:txBody>
      </p:sp>
      <p:pic>
        <p:nvPicPr>
          <p:cNvPr id="13" name="Picture 12" descr="A table with several machines&#10;&#10;Description automatically generated with medium confidence">
            <a:extLst>
              <a:ext uri="{FF2B5EF4-FFF2-40B4-BE49-F238E27FC236}">
                <a16:creationId xmlns:a16="http://schemas.microsoft.com/office/drawing/2014/main" id="{724080E7-309A-35BE-B549-3D74664630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6" t="20296" r="11454" b="16292"/>
          <a:stretch/>
        </p:blipFill>
        <p:spPr>
          <a:xfrm>
            <a:off x="5364403" y="1732206"/>
            <a:ext cx="6779067" cy="422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3313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Torque</a:t>
            </a:r>
            <a:r>
              <a:rPr lang="cs-CZ" dirty="0"/>
              <a:t> transfer</a:t>
            </a:r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25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Driven</a:t>
            </a:r>
            <a:r>
              <a:rPr lang="cs-CZ" dirty="0"/>
              <a:t>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exp</a:t>
            </a:r>
            <a:r>
              <a:rPr lang="cs-CZ" dirty="0"/>
              <a:t>.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CE8FD884-0E6A-2D24-7995-8BCABB9902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1" y="1424756"/>
                <a:ext cx="4729271" cy="4444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cs-CZ" dirty="0" err="1"/>
                  <a:t>The</a:t>
                </a:r>
                <a:r>
                  <a:rPr lang="cs-CZ" dirty="0"/>
                  <a:t> </a:t>
                </a:r>
                <a14:m>
                  <m:oMath xmlns:m="http://schemas.openxmlformats.org/officeDocument/2006/math">
                    <m:r>
                      <a:rPr lang="cs-CZ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cs-CZ" dirty="0"/>
                  <a:t> </a:t>
                </a:r>
                <a:r>
                  <a:rPr lang="cs-CZ" dirty="0" err="1"/>
                  <a:t>parameter</a:t>
                </a:r>
                <a:r>
                  <a:rPr lang="cs-CZ" dirty="0"/>
                  <a:t> has </a:t>
                </a:r>
                <a:r>
                  <a:rPr lang="cs-CZ" b="1" dirty="0" err="1"/>
                  <a:t>increased</a:t>
                </a:r>
                <a:r>
                  <a:rPr lang="cs-CZ" b="1" dirty="0"/>
                  <a:t> </a:t>
                </a:r>
                <a:r>
                  <a:rPr lang="cs-CZ" b="1" dirty="0" err="1"/>
                  <a:t>tenfold</a:t>
                </a:r>
                <a:r>
                  <a:rPr lang="cs-CZ" dirty="0"/>
                  <a:t> </a:t>
                </a:r>
                <a:r>
                  <a:rPr lang="cs-CZ" dirty="0" err="1"/>
                  <a:t>after</a:t>
                </a:r>
                <a:r>
                  <a:rPr lang="cs-CZ" dirty="0"/>
                  <a:t> </a:t>
                </a:r>
                <a:r>
                  <a:rPr lang="cs-CZ" dirty="0" err="1"/>
                  <a:t>adding</a:t>
                </a:r>
                <a:r>
                  <a:rPr lang="cs-CZ" dirty="0"/>
                  <a:t> </a:t>
                </a:r>
                <a:r>
                  <a:rPr lang="cs-CZ" dirty="0" err="1"/>
                  <a:t>the</a:t>
                </a:r>
                <a:r>
                  <a:rPr lang="cs-CZ" dirty="0"/>
                  <a:t> </a:t>
                </a:r>
                <a:r>
                  <a:rPr lang="cs-CZ" dirty="0" err="1"/>
                  <a:t>resisitive</a:t>
                </a:r>
                <a:r>
                  <a:rPr lang="cs-CZ" dirty="0"/>
                  <a:t> plate</a:t>
                </a:r>
              </a:p>
              <a:p>
                <a:pPr marL="0" indent="0">
                  <a:buNone/>
                </a:pPr>
                <a:r>
                  <a:rPr lang="cs-CZ" dirty="0"/>
                  <a:t>A </a:t>
                </a:r>
                <a:r>
                  <a:rPr lang="cs-CZ" b="1" dirty="0" err="1"/>
                  <a:t>naive</a:t>
                </a:r>
                <a:r>
                  <a:rPr lang="cs-CZ" b="1" dirty="0"/>
                  <a:t> air drag </a:t>
                </a:r>
                <a:r>
                  <a:rPr lang="cs-CZ" dirty="0"/>
                  <a:t>model </a:t>
                </a:r>
                <a:r>
                  <a:rPr lang="cs-CZ" dirty="0" err="1"/>
                  <a:t>could</a:t>
                </a:r>
                <a:r>
                  <a:rPr lang="cs-CZ" dirty="0"/>
                  <a:t> </a:t>
                </a:r>
                <a:r>
                  <a:rPr lang="cs-CZ" dirty="0" err="1"/>
                  <a:t>also</a:t>
                </a:r>
                <a:r>
                  <a:rPr lang="cs-CZ" dirty="0"/>
                  <a:t> </a:t>
                </a:r>
                <a:r>
                  <a:rPr lang="cs-CZ" dirty="0" err="1"/>
                  <a:t>be</a:t>
                </a:r>
                <a:r>
                  <a:rPr lang="cs-CZ" dirty="0"/>
                  <a:t> </a:t>
                </a:r>
                <a:r>
                  <a:rPr lang="cs-CZ" dirty="0" err="1"/>
                  <a:t>devised</a:t>
                </a:r>
                <a:r>
                  <a:rPr lang="cs-CZ" dirty="0"/>
                  <a:t> </a:t>
                </a:r>
                <a:r>
                  <a:rPr lang="cs-CZ" dirty="0" err="1"/>
                  <a:t>like</a:t>
                </a:r>
                <a:r>
                  <a:rPr lang="cs-CZ" dirty="0"/>
                  <a:t> so:</a:t>
                </a:r>
              </a:p>
            </p:txBody>
          </p:sp>
        </mc:Choice>
        <mc:Fallback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CE8FD884-0E6A-2D24-7995-8BCABB9902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1" y="1424756"/>
                <a:ext cx="4729271" cy="4444338"/>
              </a:xfrm>
              <a:blipFill>
                <a:blip r:embed="rId3"/>
                <a:stretch>
                  <a:fillRect l="-3222" t="-1509" r="-7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5330D4C8-0086-6678-C364-FF30EC19F4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24756"/>
            <a:ext cx="5770863" cy="444433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A3E494F-BF41-8663-B268-9733D485C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2307" y="2968229"/>
            <a:ext cx="4239217" cy="152421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68885D7-4B2A-F07A-9AFA-F965BF1451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1866" y="4743998"/>
            <a:ext cx="3848637" cy="132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7161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Torque</a:t>
            </a:r>
            <a:r>
              <a:rPr lang="cs-CZ" dirty="0"/>
              <a:t> transfer - </a:t>
            </a:r>
            <a:r>
              <a:rPr lang="cs-CZ" dirty="0" err="1"/>
              <a:t>results</a:t>
            </a:r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26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Driven</a:t>
            </a:r>
            <a:r>
              <a:rPr lang="cs-CZ" dirty="0"/>
              <a:t>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exp</a:t>
            </a:r>
            <a:r>
              <a:rPr lang="cs-CZ" dirty="0"/>
              <a:t>.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E8FD884-0E6A-2D24-7995-8BCABB990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424756"/>
            <a:ext cx="4576155" cy="444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braking</a:t>
            </a:r>
            <a:r>
              <a:rPr lang="cs-CZ" dirty="0"/>
              <a:t> </a:t>
            </a:r>
            <a:r>
              <a:rPr lang="cs-CZ" dirty="0" err="1"/>
              <a:t>torque</a:t>
            </a:r>
            <a:r>
              <a:rPr lang="cs-CZ" dirty="0"/>
              <a:t> </a:t>
            </a:r>
            <a:r>
              <a:rPr lang="cs-CZ" dirty="0" err="1"/>
              <a:t>grows</a:t>
            </a:r>
            <a:r>
              <a:rPr lang="cs-CZ" dirty="0"/>
              <a:t> </a:t>
            </a:r>
            <a:r>
              <a:rPr lang="cs-CZ" b="1" dirty="0" err="1"/>
              <a:t>quadratically</a:t>
            </a:r>
            <a:r>
              <a:rPr lang="cs-CZ" dirty="0"/>
              <a:t> in </a:t>
            </a:r>
            <a:r>
              <a:rPr lang="cs-CZ" dirty="0" err="1"/>
              <a:t>respect</a:t>
            </a:r>
            <a:r>
              <a:rPr lang="cs-CZ" dirty="0"/>
              <a:t> to </a:t>
            </a:r>
            <a:r>
              <a:rPr lang="cs-CZ" dirty="0" err="1"/>
              <a:t>angular</a:t>
            </a:r>
            <a:r>
              <a:rPr lang="cs-CZ" dirty="0"/>
              <a:t> </a:t>
            </a:r>
            <a:r>
              <a:rPr lang="cs-CZ" dirty="0" err="1"/>
              <a:t>velocity</a:t>
            </a:r>
            <a:endParaRPr lang="cs-CZ" dirty="0"/>
          </a:p>
          <a:p>
            <a:pPr marL="0" indent="0">
              <a:buNone/>
            </a:pP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naive</a:t>
            </a:r>
            <a:r>
              <a:rPr lang="cs-CZ" b="1" dirty="0"/>
              <a:t> air drag </a:t>
            </a:r>
            <a:r>
              <a:rPr lang="cs-CZ" dirty="0"/>
              <a:t>model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b="1" dirty="0"/>
              <a:t>not far </a:t>
            </a:r>
            <a:r>
              <a:rPr lang="cs-CZ" b="1" dirty="0" err="1"/>
              <a:t>off</a:t>
            </a:r>
            <a:endParaRPr lang="cs-CZ" b="1" dirty="0"/>
          </a:p>
          <a:p>
            <a:pPr marL="0" indent="0">
              <a:buNone/>
            </a:pPr>
            <a:endParaRPr lang="cs-CZ" b="1" dirty="0"/>
          </a:p>
          <a:p>
            <a:pPr marL="0" indent="0">
              <a:buNone/>
            </a:pPr>
            <a:r>
              <a:rPr lang="cs-CZ" b="1" dirty="0" err="1"/>
              <a:t>We</a:t>
            </a:r>
            <a:r>
              <a:rPr lang="cs-CZ" b="1" dirty="0"/>
              <a:t> </a:t>
            </a:r>
            <a:r>
              <a:rPr lang="cs-CZ" b="1" dirty="0" err="1"/>
              <a:t>can</a:t>
            </a:r>
            <a:r>
              <a:rPr lang="cs-CZ" b="1" dirty="0"/>
              <a:t> use </a:t>
            </a:r>
            <a:r>
              <a:rPr lang="cs-CZ" b="1" dirty="0" err="1"/>
              <a:t>this</a:t>
            </a:r>
            <a:r>
              <a:rPr lang="cs-CZ" b="1" dirty="0"/>
              <a:t> to </a:t>
            </a:r>
            <a:r>
              <a:rPr lang="cs-CZ" b="1" dirty="0" err="1"/>
              <a:t>get</a:t>
            </a:r>
            <a:r>
              <a:rPr lang="cs-CZ" b="1" dirty="0"/>
              <a:t> </a:t>
            </a:r>
            <a:r>
              <a:rPr lang="cs-CZ" b="1" dirty="0" err="1"/>
              <a:t>the</a:t>
            </a:r>
            <a:r>
              <a:rPr lang="cs-CZ" b="1" dirty="0"/>
              <a:t> </a:t>
            </a:r>
            <a:r>
              <a:rPr lang="cs-CZ" b="1" dirty="0" err="1"/>
              <a:t>torque</a:t>
            </a:r>
            <a:r>
              <a:rPr lang="cs-CZ" b="1" dirty="0"/>
              <a:t> </a:t>
            </a:r>
            <a:r>
              <a:rPr lang="cs-CZ" b="1" dirty="0" err="1"/>
              <a:t>transferred</a:t>
            </a:r>
            <a:r>
              <a:rPr lang="cs-CZ" b="1" dirty="0"/>
              <a:t> to </a:t>
            </a:r>
            <a:r>
              <a:rPr lang="cs-CZ" b="1" dirty="0" err="1"/>
              <a:t>the</a:t>
            </a:r>
            <a:r>
              <a:rPr lang="cs-CZ" b="1" dirty="0"/>
              <a:t> </a:t>
            </a:r>
            <a:r>
              <a:rPr lang="cs-CZ" b="1" dirty="0" err="1"/>
              <a:t>coupled</a:t>
            </a:r>
            <a:r>
              <a:rPr lang="cs-CZ" b="1" dirty="0"/>
              <a:t> </a:t>
            </a:r>
            <a:r>
              <a:rPr lang="cs-CZ" b="1" dirty="0" err="1"/>
              <a:t>spinner</a:t>
            </a:r>
            <a:endParaRPr lang="cs-CZ" b="1" dirty="0"/>
          </a:p>
        </p:txBody>
      </p:sp>
      <p:pic>
        <p:nvPicPr>
          <p:cNvPr id="10" name="Picture 9" descr="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2BF46191-E710-EC78-DF43-BC45713B71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4" t="8031" r="9352" b="4178"/>
          <a:stretch/>
        </p:blipFill>
        <p:spPr>
          <a:xfrm>
            <a:off x="5826552" y="1475567"/>
            <a:ext cx="6027892" cy="479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10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Torque</a:t>
            </a:r>
            <a:r>
              <a:rPr lang="cs-CZ" dirty="0"/>
              <a:t> transfer </a:t>
            </a:r>
            <a:r>
              <a:rPr lang="cs-CZ" dirty="0" err="1"/>
              <a:t>efficiency</a:t>
            </a:r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27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Driven</a:t>
            </a:r>
            <a:r>
              <a:rPr lang="cs-CZ" dirty="0"/>
              <a:t>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exp</a:t>
            </a:r>
            <a:r>
              <a:rPr lang="cs-CZ" dirty="0"/>
              <a:t>.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E8FD884-0E6A-2D24-7995-8BCABB990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424756"/>
            <a:ext cx="10041774" cy="444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measured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transferred</a:t>
            </a:r>
            <a:r>
              <a:rPr lang="cs-CZ" dirty="0"/>
              <a:t> </a:t>
            </a:r>
            <a:r>
              <a:rPr lang="cs-CZ" dirty="0" err="1"/>
              <a:t>torque</a:t>
            </a:r>
            <a:r>
              <a:rPr lang="cs-CZ" dirty="0"/>
              <a:t> in </a:t>
            </a:r>
            <a:r>
              <a:rPr lang="cs-CZ" dirty="0" err="1"/>
              <a:t>respect</a:t>
            </a:r>
            <a:r>
              <a:rPr lang="cs-CZ" dirty="0"/>
              <a:t> to:</a:t>
            </a:r>
            <a:r>
              <a:rPr lang="cs-CZ" b="1" dirty="0"/>
              <a:t> </a:t>
            </a:r>
            <a:r>
              <a:rPr lang="cs-CZ" b="1" dirty="0" err="1"/>
              <a:t>spinner</a:t>
            </a:r>
            <a:r>
              <a:rPr lang="cs-CZ" b="1" dirty="0"/>
              <a:t> to </a:t>
            </a:r>
            <a:r>
              <a:rPr lang="cs-CZ" b="1" dirty="0" err="1"/>
              <a:t>spinner</a:t>
            </a:r>
            <a:r>
              <a:rPr lang="cs-CZ" b="1" dirty="0"/>
              <a:t> distance, magnet </a:t>
            </a:r>
            <a:r>
              <a:rPr lang="cs-CZ" b="1" dirty="0" err="1"/>
              <a:t>count</a:t>
            </a:r>
            <a:endParaRPr lang="cs-CZ" b="1" dirty="0"/>
          </a:p>
          <a:p>
            <a:pPr marL="0" indent="0">
              <a:buNone/>
            </a:pP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efficiency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b="1" dirty="0"/>
              <a:t>very </a:t>
            </a:r>
            <a:r>
              <a:rPr lang="cs-CZ" b="1" dirty="0" err="1"/>
              <a:t>low</a:t>
            </a:r>
            <a:r>
              <a:rPr lang="cs-CZ" b="1" dirty="0"/>
              <a:t> (&lt;1%)</a:t>
            </a:r>
          </a:p>
        </p:txBody>
      </p:sp>
      <p:pic>
        <p:nvPicPr>
          <p:cNvPr id="8" name="Picture 7" descr="A graph of magnets and magnets&#10;&#10;Description automatically generated">
            <a:extLst>
              <a:ext uri="{FF2B5EF4-FFF2-40B4-BE49-F238E27FC236}">
                <a16:creationId xmlns:a16="http://schemas.microsoft.com/office/drawing/2014/main" id="{6527B3E8-A599-B25A-4314-96C173DF53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" t="6105" r="8742" b="366"/>
          <a:stretch/>
        </p:blipFill>
        <p:spPr>
          <a:xfrm>
            <a:off x="529936" y="2400300"/>
            <a:ext cx="4966856" cy="3901985"/>
          </a:xfrm>
          <a:prstGeom prst="rect">
            <a:avLst/>
          </a:prstGeom>
        </p:spPr>
      </p:pic>
      <p:pic>
        <p:nvPicPr>
          <p:cNvPr id="12" name="Picture 11" descr="A graph of efficiency in respect to magnetic moment&#10;&#10;Description automatically generated">
            <a:extLst>
              <a:ext uri="{FF2B5EF4-FFF2-40B4-BE49-F238E27FC236}">
                <a16:creationId xmlns:a16="http://schemas.microsoft.com/office/drawing/2014/main" id="{12C48B45-0A43-0F39-8B3B-95CD2F4F27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" t="5273" r="8120" b="383"/>
          <a:stretch/>
        </p:blipFill>
        <p:spPr>
          <a:xfrm>
            <a:off x="6271915" y="2400300"/>
            <a:ext cx="4822804" cy="37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70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Torque</a:t>
            </a:r>
            <a:r>
              <a:rPr lang="cs-CZ" dirty="0"/>
              <a:t> transfer </a:t>
            </a:r>
            <a:r>
              <a:rPr lang="cs-CZ" dirty="0" err="1"/>
              <a:t>efficiency</a:t>
            </a:r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28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Driven</a:t>
            </a:r>
            <a:r>
              <a:rPr lang="cs-CZ" dirty="0"/>
              <a:t> </a:t>
            </a:r>
            <a:r>
              <a:rPr lang="cs-CZ" dirty="0" err="1"/>
              <a:t>spinner</a:t>
            </a:r>
            <a:r>
              <a:rPr lang="cs-CZ" dirty="0"/>
              <a:t> </a:t>
            </a:r>
            <a:r>
              <a:rPr lang="cs-CZ" dirty="0" err="1"/>
              <a:t>exp</a:t>
            </a:r>
            <a:r>
              <a:rPr lang="cs-CZ" dirty="0"/>
              <a:t>.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E8FD884-0E6A-2D24-7995-8BCABB990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424756"/>
            <a:ext cx="10041774" cy="4444338"/>
          </a:xfrm>
        </p:spPr>
        <p:txBody>
          <a:bodyPr>
            <a:normAutofit/>
          </a:bodyPr>
          <a:lstStyle/>
          <a:p>
            <a:r>
              <a:rPr lang="cs-CZ" dirty="0" err="1"/>
              <a:t>Some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reasons</a:t>
            </a:r>
            <a:r>
              <a:rPr lang="cs-CZ" dirty="0"/>
              <a:t>, </a:t>
            </a:r>
            <a:r>
              <a:rPr lang="cs-CZ" dirty="0" err="1"/>
              <a:t>why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efficiency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so </a:t>
            </a:r>
            <a:r>
              <a:rPr lang="cs-CZ" dirty="0" err="1"/>
              <a:t>low</a:t>
            </a:r>
            <a:r>
              <a:rPr lang="cs-CZ" dirty="0"/>
              <a:t>:</a:t>
            </a:r>
          </a:p>
          <a:p>
            <a:pPr lvl="1"/>
            <a:r>
              <a:rPr lang="cs-CZ" dirty="0"/>
              <a:t>In </a:t>
            </a:r>
            <a:r>
              <a:rPr lang="cs-CZ" dirty="0" err="1"/>
              <a:t>normal</a:t>
            </a:r>
            <a:r>
              <a:rPr lang="cs-CZ" dirty="0"/>
              <a:t> </a:t>
            </a:r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transmissions</a:t>
            </a:r>
            <a:r>
              <a:rPr lang="cs-CZ" dirty="0"/>
              <a:t>, </a:t>
            </a:r>
            <a:r>
              <a:rPr lang="cs-CZ" dirty="0" err="1"/>
              <a:t>alternating</a:t>
            </a:r>
            <a:r>
              <a:rPr lang="cs-CZ" dirty="0"/>
              <a:t> </a:t>
            </a:r>
            <a:r>
              <a:rPr lang="cs-CZ" b="1" dirty="0"/>
              <a:t>pole-</a:t>
            </a:r>
            <a:r>
              <a:rPr lang="cs-CZ" b="1" dirty="0" err="1"/>
              <a:t>pairs</a:t>
            </a:r>
            <a:r>
              <a:rPr lang="cs-CZ" b="1" dirty="0"/>
              <a:t> </a:t>
            </a:r>
            <a:r>
              <a:rPr lang="cs-CZ" dirty="0"/>
              <a:t>are </a:t>
            </a:r>
            <a:r>
              <a:rPr lang="cs-CZ" dirty="0" err="1"/>
              <a:t>used</a:t>
            </a:r>
            <a:r>
              <a:rPr lang="cs-CZ" dirty="0"/>
              <a:t> </a:t>
            </a:r>
            <a:r>
              <a:rPr lang="cs-CZ" dirty="0" err="1"/>
              <a:t>instead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individual</a:t>
            </a:r>
            <a:r>
              <a:rPr lang="cs-CZ" dirty="0"/>
              <a:t> </a:t>
            </a:r>
            <a:r>
              <a:rPr lang="cs-CZ" dirty="0" err="1"/>
              <a:t>magnets</a:t>
            </a:r>
            <a:r>
              <a:rPr lang="cs-CZ" dirty="0"/>
              <a:t> </a:t>
            </a:r>
            <a:r>
              <a:rPr lang="cs-CZ" dirty="0" err="1"/>
              <a:t>with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same</a:t>
            </a:r>
            <a:r>
              <a:rPr lang="cs-CZ" dirty="0"/>
              <a:t> </a:t>
            </a:r>
            <a:r>
              <a:rPr lang="cs-CZ" dirty="0" err="1"/>
              <a:t>orientation</a:t>
            </a:r>
            <a:endParaRPr lang="cs-CZ" dirty="0"/>
          </a:p>
          <a:p>
            <a:pPr lvl="1"/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fields</a:t>
            </a:r>
            <a:r>
              <a:rPr lang="cs-CZ" dirty="0"/>
              <a:t> are </a:t>
            </a:r>
            <a:r>
              <a:rPr lang="cs-CZ" b="1" dirty="0"/>
              <a:t>not </a:t>
            </a:r>
            <a:r>
              <a:rPr lang="cs-CZ" b="1" dirty="0" err="1"/>
              <a:t>directed</a:t>
            </a:r>
            <a:r>
              <a:rPr lang="cs-CZ" b="1" dirty="0"/>
              <a:t> </a:t>
            </a:r>
            <a:r>
              <a:rPr lang="cs-CZ" dirty="0"/>
              <a:t>in any </a:t>
            </a:r>
            <a:r>
              <a:rPr lang="cs-CZ" dirty="0" err="1"/>
              <a:t>way</a:t>
            </a:r>
            <a:r>
              <a:rPr lang="cs-CZ" dirty="0"/>
              <a:t> (</a:t>
            </a:r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field</a:t>
            </a:r>
            <a:r>
              <a:rPr lang="cs-CZ" dirty="0"/>
              <a:t> </a:t>
            </a:r>
            <a:r>
              <a:rPr lang="cs-CZ" dirty="0" err="1"/>
              <a:t>circuits</a:t>
            </a:r>
            <a:r>
              <a:rPr lang="cs-CZ" dirty="0"/>
              <a:t>)</a:t>
            </a:r>
          </a:p>
          <a:p>
            <a:pPr lvl="1"/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torque</a:t>
            </a:r>
            <a:r>
              <a:rPr lang="cs-CZ" b="1" dirty="0"/>
              <a:t> on </a:t>
            </a:r>
            <a:r>
              <a:rPr lang="cs-CZ" b="1" dirty="0" err="1"/>
              <a:t>the</a:t>
            </a:r>
            <a:r>
              <a:rPr lang="cs-CZ" b="1" dirty="0"/>
              <a:t> </a:t>
            </a:r>
            <a:r>
              <a:rPr lang="cs-CZ" b="1" dirty="0" err="1"/>
              <a:t>magnetic</a:t>
            </a:r>
            <a:r>
              <a:rPr lang="cs-CZ" b="1" dirty="0"/>
              <a:t> </a:t>
            </a:r>
            <a:r>
              <a:rPr lang="cs-CZ" b="1" dirty="0" err="1"/>
              <a:t>moments</a:t>
            </a:r>
            <a:r>
              <a:rPr lang="cs-CZ" b="1" dirty="0"/>
              <a:t> </a:t>
            </a:r>
            <a:r>
              <a:rPr lang="cs-CZ" dirty="0"/>
              <a:t>in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i="1" dirty="0" err="1"/>
              <a:t>vertical</a:t>
            </a:r>
            <a:r>
              <a:rPr lang="cs-CZ" b="1" i="1" dirty="0"/>
              <a:t> </a:t>
            </a:r>
            <a:r>
              <a:rPr lang="cs-CZ" dirty="0" err="1"/>
              <a:t>orientation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always</a:t>
            </a:r>
            <a:r>
              <a:rPr lang="cs-CZ" dirty="0"/>
              <a:t> </a:t>
            </a:r>
            <a:r>
              <a:rPr lang="cs-CZ" b="1" dirty="0" err="1"/>
              <a:t>zero</a:t>
            </a:r>
            <a:r>
              <a:rPr lang="cs-CZ" dirty="0"/>
              <a:t> – </a:t>
            </a:r>
            <a:r>
              <a:rPr lang="cs-CZ" dirty="0" err="1"/>
              <a:t>changing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orientation</a:t>
            </a:r>
            <a:r>
              <a:rPr lang="cs-CZ" dirty="0"/>
              <a:t> </a:t>
            </a:r>
            <a:r>
              <a:rPr lang="cs-CZ" dirty="0" err="1"/>
              <a:t>could</a:t>
            </a:r>
            <a:r>
              <a:rPr lang="cs-CZ" dirty="0"/>
              <a:t> </a:t>
            </a:r>
            <a:r>
              <a:rPr lang="cs-CZ" dirty="0" err="1"/>
              <a:t>improve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efficiency</a:t>
            </a:r>
            <a:endParaRPr lang="cs-CZ" dirty="0"/>
          </a:p>
          <a:p>
            <a:pPr lvl="1"/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magnets</a:t>
            </a:r>
            <a:r>
              <a:rPr lang="cs-CZ" dirty="0"/>
              <a:t> are </a:t>
            </a:r>
            <a:r>
              <a:rPr lang="cs-CZ" dirty="0" err="1"/>
              <a:t>only</a:t>
            </a:r>
            <a:r>
              <a:rPr lang="cs-CZ" dirty="0"/>
              <a:t> </a:t>
            </a:r>
            <a:r>
              <a:rPr lang="cs-CZ" b="1" dirty="0" err="1"/>
              <a:t>repelling</a:t>
            </a:r>
            <a:r>
              <a:rPr lang="cs-CZ" dirty="0"/>
              <a:t> </a:t>
            </a:r>
            <a:r>
              <a:rPr lang="cs-CZ" dirty="0" err="1"/>
              <a:t>eachother</a:t>
            </a:r>
            <a:r>
              <a:rPr lang="cs-CZ" dirty="0"/>
              <a:t>, </a:t>
            </a:r>
            <a:r>
              <a:rPr lang="cs-CZ" dirty="0" err="1"/>
              <a:t>which</a:t>
            </a:r>
            <a:r>
              <a:rPr lang="cs-CZ" dirty="0"/>
              <a:t> </a:t>
            </a:r>
            <a:r>
              <a:rPr lang="cs-CZ" dirty="0" err="1"/>
              <a:t>keeps</a:t>
            </a:r>
            <a:r>
              <a:rPr lang="cs-CZ" dirty="0"/>
              <a:t> </a:t>
            </a:r>
            <a:r>
              <a:rPr lang="cs-CZ" dirty="0" err="1"/>
              <a:t>them</a:t>
            </a:r>
            <a:r>
              <a:rPr lang="cs-CZ" dirty="0"/>
              <a:t> </a:t>
            </a:r>
            <a:r>
              <a:rPr lang="cs-CZ" dirty="0" err="1"/>
              <a:t>at</a:t>
            </a:r>
            <a:r>
              <a:rPr lang="cs-CZ" dirty="0"/>
              <a:t> </a:t>
            </a:r>
            <a:r>
              <a:rPr lang="cs-CZ" b="1" dirty="0" err="1"/>
              <a:t>high</a:t>
            </a:r>
            <a:r>
              <a:rPr lang="cs-CZ" b="1" dirty="0"/>
              <a:t> </a:t>
            </a:r>
            <a:r>
              <a:rPr lang="cs-CZ" b="1" dirty="0" err="1"/>
              <a:t>potential</a:t>
            </a:r>
            <a:r>
              <a:rPr lang="cs-CZ" b="1" dirty="0"/>
              <a:t> </a:t>
            </a:r>
            <a:r>
              <a:rPr lang="cs-CZ" b="1" dirty="0" err="1"/>
              <a:t>energies</a:t>
            </a:r>
            <a:r>
              <a:rPr lang="cs-CZ" dirty="0"/>
              <a:t>, </a:t>
            </a:r>
            <a:r>
              <a:rPr lang="cs-CZ" dirty="0" err="1"/>
              <a:t>thus</a:t>
            </a:r>
            <a:r>
              <a:rPr lang="cs-CZ" dirty="0"/>
              <a:t> </a:t>
            </a:r>
            <a:r>
              <a:rPr lang="cs-CZ" b="1" dirty="0" err="1"/>
              <a:t>destabilizing</a:t>
            </a:r>
            <a:r>
              <a:rPr lang="cs-CZ" b="1" dirty="0"/>
              <a:t> </a:t>
            </a:r>
            <a:r>
              <a:rPr lang="cs-CZ" b="1" dirty="0" err="1"/>
              <a:t>the</a:t>
            </a:r>
            <a:r>
              <a:rPr lang="cs-CZ" b="1" dirty="0"/>
              <a:t> </a:t>
            </a:r>
            <a:r>
              <a:rPr lang="cs-CZ" b="1" dirty="0" err="1"/>
              <a:t>system</a:t>
            </a:r>
            <a:endParaRPr lang="cs-CZ" b="1" dirty="0"/>
          </a:p>
        </p:txBody>
      </p:sp>
    </p:spTree>
    <p:extLst>
      <p:ext uri="{BB962C8B-B14F-4D97-AF65-F5344CB8AC3E}">
        <p14:creationId xmlns:p14="http://schemas.microsoft.com/office/powerpoint/2010/main" val="14058107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transmissions</a:t>
            </a:r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12/10/2023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29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transmissions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E8FD884-0E6A-2D24-7995-8BCABB990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424756"/>
            <a:ext cx="10041774" cy="4444338"/>
          </a:xfrm>
        </p:spPr>
        <p:txBody>
          <a:bodyPr>
            <a:normAutofit/>
          </a:bodyPr>
          <a:lstStyle/>
          <a:p>
            <a:endParaRPr lang="cs-CZ" b="1" dirty="0"/>
          </a:p>
        </p:txBody>
      </p:sp>
    </p:spTree>
    <p:extLst>
      <p:ext uri="{BB962C8B-B14F-4D97-AF65-F5344CB8AC3E}">
        <p14:creationId xmlns:p14="http://schemas.microsoft.com/office/powerpoint/2010/main" val="1974671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FB5D8-0DAB-018F-CB7C-2CD8E2BFC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84C3E-D8C4-457E-66D2-E28D2CC1A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Take several </a:t>
            </a:r>
            <a:r>
              <a:rPr lang="en-US" sz="2400" b="1" dirty="0"/>
              <a:t>identical</a:t>
            </a:r>
            <a:r>
              <a:rPr lang="en-US" sz="2400" dirty="0"/>
              <a:t> fidget spinners and attach neodymium magnets to their ends. If you place them side by side </a:t>
            </a:r>
            <a:r>
              <a:rPr lang="en-US" sz="2400" b="1" dirty="0"/>
              <a:t>on a plane</a:t>
            </a:r>
            <a:r>
              <a:rPr lang="en-US" sz="2400" dirty="0"/>
              <a:t> and </a:t>
            </a:r>
            <a:r>
              <a:rPr lang="en-US" sz="2400" b="1" dirty="0"/>
              <a:t>rotate one of them</a:t>
            </a:r>
            <a:r>
              <a:rPr lang="en-US" sz="2400" dirty="0"/>
              <a:t>, the remaining ones start to rotate </a:t>
            </a:r>
            <a:r>
              <a:rPr lang="en-US" sz="2400" b="1" dirty="0"/>
              <a:t>only due to the magnetic field</a:t>
            </a:r>
            <a:r>
              <a:rPr lang="en-US" sz="2400" dirty="0"/>
              <a:t>. Investigate and explain the phenomenon.</a:t>
            </a:r>
            <a:endParaRPr lang="cs-CZ" sz="2400" dirty="0"/>
          </a:p>
          <a:p>
            <a:endParaRPr lang="cs-CZ" dirty="0"/>
          </a:p>
          <a:p>
            <a:endParaRPr lang="cs-CZ" dirty="0"/>
          </a:p>
          <a:p>
            <a:r>
              <a:rPr lang="en-US" dirty="0"/>
              <a:t>We</a:t>
            </a:r>
            <a:r>
              <a:rPr lang="cs-CZ" dirty="0"/>
              <a:t> focused on the behaviour of </a:t>
            </a:r>
            <a:r>
              <a:rPr lang="cs-CZ" b="1" dirty="0"/>
              <a:t>1 </a:t>
            </a:r>
            <a:r>
              <a:rPr lang="en-US" b="1" dirty="0"/>
              <a:t>or</a:t>
            </a:r>
            <a:r>
              <a:rPr lang="cs-CZ" b="1" dirty="0"/>
              <a:t> 2 spinners</a:t>
            </a:r>
            <a:r>
              <a:rPr lang="cs-CZ" dirty="0"/>
              <a:t>, since anything above that </a:t>
            </a:r>
            <a:r>
              <a:rPr lang="en-US" dirty="0"/>
              <a:t>starts behaving </a:t>
            </a:r>
            <a:r>
              <a:rPr lang="en-US" b="1" dirty="0"/>
              <a:t>chaotically</a:t>
            </a:r>
            <a:r>
              <a:rPr lang="en-US" dirty="0"/>
              <a:t> and is hard to quantitatively measure</a:t>
            </a:r>
            <a:r>
              <a:rPr lang="cs-CZ" dirty="0"/>
              <a:t>. </a:t>
            </a:r>
          </a:p>
          <a:p>
            <a:r>
              <a:rPr lang="en-US" dirty="0"/>
              <a:t>We always kept all the spinners </a:t>
            </a:r>
            <a:r>
              <a:rPr lang="en-US" b="1" dirty="0"/>
              <a:t>in plane </a:t>
            </a:r>
            <a:r>
              <a:rPr lang="en-US" dirty="0"/>
              <a:t>and </a:t>
            </a:r>
            <a:r>
              <a:rPr lang="en-US" b="1" dirty="0"/>
              <a:t>firmly put in place</a:t>
            </a:r>
            <a:r>
              <a:rPr lang="en-US" dirty="0"/>
              <a:t>, so that they‘d not move around.</a:t>
            </a:r>
          </a:p>
          <a:p>
            <a:r>
              <a:rPr lang="en-US" dirty="0"/>
              <a:t>We used </a:t>
            </a:r>
            <a:r>
              <a:rPr lang="en-US" b="1" dirty="0"/>
              <a:t>identical spinners </a:t>
            </a:r>
            <a:r>
              <a:rPr lang="en-US" dirty="0"/>
              <a:t>with </a:t>
            </a:r>
            <a:r>
              <a:rPr lang="en-US" b="1" dirty="0"/>
              <a:t>identical magnets</a:t>
            </a:r>
            <a:r>
              <a:rPr lang="en-US" dirty="0"/>
              <a:t> and </a:t>
            </a:r>
            <a:r>
              <a:rPr lang="en-US" b="1" dirty="0"/>
              <a:t>magnet </a:t>
            </a:r>
            <a:r>
              <a:rPr lang="cs-CZ" b="1" dirty="0" err="1"/>
              <a:t>counts</a:t>
            </a:r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586A0-0A6F-29A0-E6F8-2DF49AD78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BF54-FBB6-B28B-65F5-216D6CF29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D2E31-6AB0-05EF-E2AF-2F4300C7D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3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BE76E4C-8AF3-E9A1-2D6F-CCE5048B32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787190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FBCFCE-27D2-7F3B-847E-D388049F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Summary</a:t>
            </a:r>
            <a:endParaRPr lang="en-US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96DC4AA-EC1B-146A-A95A-BAE573F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12/10/2023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EA7AC65-3CDB-2481-2409-652FFD54E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7A526BF-B8FE-C574-E9BD-B145C6A4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30</a:t>
            </a:fld>
            <a:endParaRPr lang="en-US"/>
          </a:p>
        </p:txBody>
      </p:sp>
      <p:sp>
        <p:nvSpPr>
          <p:cNvPr id="7" name="Zástupný text 6">
            <a:extLst>
              <a:ext uri="{FF2B5EF4-FFF2-40B4-BE49-F238E27FC236}">
                <a16:creationId xmlns:a16="http://schemas.microsoft.com/office/drawing/2014/main" id="{B92CF07E-106D-B15F-928D-1ADD5D1402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Summary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E8FD884-0E6A-2D24-7995-8BCABB990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424756"/>
            <a:ext cx="10041774" cy="444433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measured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/>
              <a:t>moment </a:t>
            </a:r>
            <a:r>
              <a:rPr lang="cs-CZ" b="1" dirty="0" err="1"/>
              <a:t>of</a:t>
            </a:r>
            <a:r>
              <a:rPr lang="cs-CZ" b="1" dirty="0"/>
              <a:t> </a:t>
            </a:r>
            <a:r>
              <a:rPr lang="cs-CZ" b="1" dirty="0" err="1"/>
              <a:t>inertia</a:t>
            </a:r>
            <a:r>
              <a:rPr lang="cs-CZ" b="1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our</a:t>
            </a:r>
            <a:r>
              <a:rPr lang="cs-CZ" dirty="0"/>
              <a:t> </a:t>
            </a:r>
            <a:r>
              <a:rPr lang="cs-CZ" dirty="0" err="1"/>
              <a:t>spinners</a:t>
            </a: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measured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remanent</a:t>
            </a:r>
            <a:r>
              <a:rPr lang="cs-CZ" b="1" dirty="0"/>
              <a:t> </a:t>
            </a:r>
            <a:r>
              <a:rPr lang="cs-CZ" b="1" dirty="0" err="1"/>
              <a:t>magnetization</a:t>
            </a:r>
            <a:r>
              <a:rPr lang="cs-CZ" b="1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our</a:t>
            </a:r>
            <a:r>
              <a:rPr lang="cs-CZ" dirty="0"/>
              <a:t> </a:t>
            </a:r>
            <a:r>
              <a:rPr lang="cs-CZ" dirty="0" err="1"/>
              <a:t>magnets</a:t>
            </a: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modeled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effects</a:t>
            </a:r>
            <a:r>
              <a:rPr lang="cs-CZ" b="1" dirty="0"/>
              <a:t> </a:t>
            </a:r>
            <a:r>
              <a:rPr lang="cs-CZ" b="1" dirty="0" err="1"/>
              <a:t>of</a:t>
            </a:r>
            <a:r>
              <a:rPr lang="cs-CZ" b="1" dirty="0"/>
              <a:t> drag</a:t>
            </a:r>
            <a:r>
              <a:rPr lang="cs-CZ" dirty="0"/>
              <a:t> and </a:t>
            </a:r>
            <a:r>
              <a:rPr lang="cs-CZ" dirty="0" err="1"/>
              <a:t>confirmed</a:t>
            </a:r>
            <a:r>
              <a:rPr lang="cs-CZ" dirty="0"/>
              <a:t> </a:t>
            </a:r>
            <a:r>
              <a:rPr lang="cs-CZ" dirty="0" err="1"/>
              <a:t>our</a:t>
            </a:r>
            <a:r>
              <a:rPr lang="cs-CZ" dirty="0"/>
              <a:t> model </a:t>
            </a:r>
            <a:r>
              <a:rPr lang="cs-CZ" dirty="0" err="1"/>
              <a:t>with</a:t>
            </a:r>
            <a:r>
              <a:rPr lang="cs-CZ" dirty="0"/>
              <a:t> </a:t>
            </a:r>
            <a:r>
              <a:rPr lang="cs-CZ" dirty="0" err="1"/>
              <a:t>measurements</a:t>
            </a:r>
            <a:r>
              <a:rPr lang="cs-CZ" dirty="0"/>
              <a:t>:</a:t>
            </a:r>
          </a:p>
          <a:p>
            <a:pPr marL="457200" indent="-457200">
              <a:buFont typeface="+mj-lt"/>
              <a:buAutoNum type="arabicPeriod"/>
            </a:pPr>
            <a:endParaRPr lang="cs-CZ" dirty="0"/>
          </a:p>
          <a:p>
            <a:pPr marL="457200" indent="-457200">
              <a:buFont typeface="+mj-lt"/>
              <a:buAutoNum type="arabicPeriod"/>
            </a:pP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successfully</a:t>
            </a:r>
            <a:r>
              <a:rPr lang="cs-CZ" dirty="0"/>
              <a:t> </a:t>
            </a:r>
            <a:r>
              <a:rPr lang="cs-CZ" b="1" dirty="0" err="1"/>
              <a:t>observed</a:t>
            </a:r>
            <a:r>
              <a:rPr lang="cs-CZ" b="1" dirty="0"/>
              <a:t>, </a:t>
            </a:r>
            <a:r>
              <a:rPr lang="cs-CZ" b="1" dirty="0" err="1"/>
              <a:t>sustained</a:t>
            </a:r>
            <a:r>
              <a:rPr lang="cs-CZ" b="1" dirty="0"/>
              <a:t> </a:t>
            </a:r>
            <a:r>
              <a:rPr lang="cs-CZ" dirty="0"/>
              <a:t>and </a:t>
            </a:r>
            <a:r>
              <a:rPr lang="cs-CZ" b="1" dirty="0" err="1"/>
              <a:t>simulated</a:t>
            </a:r>
            <a:r>
              <a:rPr lang="cs-CZ" b="1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coupling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spinners</a:t>
            </a:r>
            <a:endParaRPr lang="cs-CZ" b="1" dirty="0"/>
          </a:p>
          <a:p>
            <a:pPr marL="457200" indent="-457200">
              <a:buFont typeface="+mj-lt"/>
              <a:buAutoNum type="arabicPeriod"/>
            </a:pP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have</a:t>
            </a:r>
            <a:r>
              <a:rPr lang="cs-CZ" dirty="0"/>
              <a:t> a </a:t>
            </a:r>
            <a:r>
              <a:rPr lang="cs-CZ" b="1" dirty="0" err="1"/>
              <a:t>working</a:t>
            </a:r>
            <a:r>
              <a:rPr lang="cs-CZ" b="1" dirty="0"/>
              <a:t> </a:t>
            </a:r>
            <a:r>
              <a:rPr lang="cs-CZ" b="1" dirty="0" err="1"/>
              <a:t>simulation</a:t>
            </a:r>
            <a:r>
              <a:rPr lang="cs-CZ" dirty="0"/>
              <a:t>, </a:t>
            </a:r>
            <a:r>
              <a:rPr lang="cs-CZ" dirty="0" err="1"/>
              <a:t>which</a:t>
            </a:r>
            <a:r>
              <a:rPr lang="cs-CZ" dirty="0"/>
              <a:t> </a:t>
            </a:r>
            <a:r>
              <a:rPr lang="cs-CZ" dirty="0" err="1"/>
              <a:t>we‘ve</a:t>
            </a:r>
            <a:r>
              <a:rPr lang="cs-CZ" dirty="0"/>
              <a:t> </a:t>
            </a:r>
            <a:r>
              <a:rPr lang="cs-CZ" dirty="0" err="1"/>
              <a:t>compared</a:t>
            </a:r>
            <a:r>
              <a:rPr lang="cs-CZ" dirty="0"/>
              <a:t> </a:t>
            </a:r>
            <a:r>
              <a:rPr lang="cs-CZ" dirty="0" err="1"/>
              <a:t>with</a:t>
            </a:r>
            <a:r>
              <a:rPr lang="cs-CZ" dirty="0"/>
              <a:t> </a:t>
            </a:r>
            <a:r>
              <a:rPr lang="cs-CZ" dirty="0" err="1"/>
              <a:t>measurements</a:t>
            </a:r>
            <a:endParaRPr lang="cs-CZ" dirty="0"/>
          </a:p>
          <a:p>
            <a:pPr marL="457200" indent="-457200">
              <a:buFont typeface="+mj-lt"/>
              <a:buAutoNum type="arabicPeriod"/>
            </a:pPr>
            <a:endParaRPr lang="cs-CZ" b="1" dirty="0"/>
          </a:p>
          <a:p>
            <a:pPr marL="457200" indent="-457200">
              <a:buFont typeface="+mj-lt"/>
              <a:buAutoNum type="arabicPeriod"/>
            </a:pPr>
            <a:endParaRPr lang="cs-CZ" b="1" dirty="0"/>
          </a:p>
          <a:p>
            <a:pPr marL="457200" indent="-457200">
              <a:buFont typeface="+mj-lt"/>
              <a:buAutoNum type="arabicPeriod"/>
            </a:pPr>
            <a:endParaRPr lang="cs-CZ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363A09-A873-858A-47B2-CABA99ED4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087" y="2847894"/>
            <a:ext cx="2915057" cy="581106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53681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FB5D8-0DAB-018F-CB7C-2CD8E2BFC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Relevant</a:t>
            </a:r>
            <a:r>
              <a:rPr lang="cs-CZ" dirty="0"/>
              <a:t> </a:t>
            </a:r>
            <a:r>
              <a:rPr lang="cs-CZ" dirty="0" err="1"/>
              <a:t>parameters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D84C3E-D8C4-457E-66D2-E28D2CC1A9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424756"/>
                <a:ext cx="7031736" cy="4444338"/>
              </a:xfrm>
            </p:spPr>
            <p:txBody>
              <a:bodyPr>
                <a:normAutofit/>
              </a:bodyPr>
              <a:lstStyle/>
              <a:p>
                <a:r>
                  <a:rPr lang="cs-CZ" b="1" dirty="0"/>
                  <a:t>Configuration</a:t>
                </a:r>
                <a:r>
                  <a:rPr lang="cs-CZ" dirty="0"/>
                  <a:t>:</a:t>
                </a:r>
              </a:p>
              <a:p>
                <a:pPr lvl="1"/>
                <a:r>
                  <a:rPr lang="cs-CZ" b="1" dirty="0" err="1"/>
                  <a:t>Relative</a:t>
                </a:r>
                <a:r>
                  <a:rPr lang="cs-CZ" b="1" dirty="0"/>
                  <a:t> </a:t>
                </a:r>
                <a:r>
                  <a:rPr lang="cs-CZ" b="1" dirty="0" err="1"/>
                  <a:t>positions</a:t>
                </a:r>
                <a:r>
                  <a:rPr lang="cs-CZ" b="1" dirty="0"/>
                  <a:t> </a:t>
                </a:r>
                <a:r>
                  <a:rPr lang="cs-CZ" b="1" dirty="0" err="1"/>
                  <a:t>of</a:t>
                </a:r>
                <a:r>
                  <a:rPr lang="cs-CZ" b="1" dirty="0"/>
                  <a:t> </a:t>
                </a:r>
                <a:r>
                  <a:rPr lang="cs-CZ" b="1" dirty="0" err="1"/>
                  <a:t>spinners</a:t>
                </a:r>
                <a:endParaRPr lang="cs-CZ" b="1" dirty="0"/>
              </a:p>
              <a:p>
                <a:pPr lvl="1"/>
                <a:r>
                  <a:rPr lang="cs-CZ" b="1" dirty="0" err="1"/>
                  <a:t>Angular</a:t>
                </a:r>
                <a:r>
                  <a:rPr lang="cs-CZ" b="1" dirty="0"/>
                  <a:t> </a:t>
                </a:r>
                <a:r>
                  <a:rPr lang="cs-CZ" b="1" dirty="0" err="1"/>
                  <a:t>velocities</a:t>
                </a:r>
                <a:r>
                  <a:rPr lang="cs-CZ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cs-CZ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cs-CZ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cs-CZ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cs-CZ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cs-CZ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cs-CZ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cs-CZ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…</m:t>
                    </m:r>
                  </m:oMath>
                </a14:m>
                <a:endParaRPr lang="cs-CZ" dirty="0"/>
              </a:p>
              <a:p>
                <a:pPr lvl="1"/>
                <a:r>
                  <a:rPr lang="cs-CZ" dirty="0" err="1"/>
                  <a:t>Phase</a:t>
                </a:r>
                <a:r>
                  <a:rPr lang="cs-CZ" dirty="0"/>
                  <a:t> </a:t>
                </a:r>
                <a:r>
                  <a:rPr lang="cs-CZ" dirty="0" err="1"/>
                  <a:t>offsets</a:t>
                </a:r>
                <a:r>
                  <a:rPr lang="cs-CZ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cs-CZ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cs-CZ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cs-CZ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cs-CZ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cs-CZ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…</m:t>
                    </m:r>
                  </m:oMath>
                </a14:m>
                <a:endParaRPr lang="cs-CZ" dirty="0"/>
              </a:p>
              <a:p>
                <a:pPr lvl="1"/>
                <a:r>
                  <a:rPr lang="cs-CZ" b="1" dirty="0" err="1"/>
                  <a:t>Attachment</a:t>
                </a:r>
                <a:r>
                  <a:rPr lang="cs-CZ" b="1" dirty="0"/>
                  <a:t> </a:t>
                </a:r>
                <a:r>
                  <a:rPr lang="cs-CZ" b="1" dirty="0" err="1"/>
                  <a:t>direction</a:t>
                </a:r>
                <a:r>
                  <a:rPr lang="cs-CZ" b="1" dirty="0"/>
                  <a:t> </a:t>
                </a:r>
                <a:r>
                  <a:rPr lang="cs-CZ" b="1" dirty="0" err="1"/>
                  <a:t>of</a:t>
                </a:r>
                <a:r>
                  <a:rPr lang="cs-CZ" b="1" dirty="0"/>
                  <a:t> </a:t>
                </a:r>
                <a:r>
                  <a:rPr lang="cs-CZ" b="1" dirty="0" err="1"/>
                  <a:t>the</a:t>
                </a:r>
                <a:r>
                  <a:rPr lang="cs-CZ" b="1" dirty="0"/>
                  <a:t> </a:t>
                </a:r>
                <a:r>
                  <a:rPr lang="cs-CZ" b="1" dirty="0" err="1"/>
                  <a:t>magnets</a:t>
                </a:r>
                <a:r>
                  <a:rPr lang="cs-CZ" b="1" dirty="0"/>
                  <a:t> </a:t>
                </a:r>
                <a:r>
                  <a:rPr lang="cs-CZ" dirty="0"/>
                  <a:t>– </a:t>
                </a:r>
                <a:r>
                  <a:rPr lang="cs-CZ" b="1" u="sng" dirty="0" err="1"/>
                  <a:t>vertical</a:t>
                </a:r>
                <a:r>
                  <a:rPr lang="cs-CZ" dirty="0"/>
                  <a:t>, </a:t>
                </a:r>
                <a:r>
                  <a:rPr lang="en-US" dirty="0"/>
                  <a:t>eccentric</a:t>
                </a:r>
                <a:r>
                  <a:rPr lang="cs-CZ" dirty="0"/>
                  <a:t>, tangent</a:t>
                </a:r>
              </a:p>
              <a:p>
                <a:pPr lvl="1"/>
                <a:r>
                  <a:rPr lang="cs-CZ" dirty="0" err="1"/>
                  <a:t>Attraction</a:t>
                </a:r>
                <a:r>
                  <a:rPr lang="cs-CZ" dirty="0"/>
                  <a:t> / </a:t>
                </a:r>
                <a:r>
                  <a:rPr lang="cs-CZ" b="1" u="sng" dirty="0" err="1"/>
                  <a:t>Repulsion</a:t>
                </a:r>
                <a:endParaRPr lang="cs-CZ" b="1" u="sng" dirty="0"/>
              </a:p>
              <a:p>
                <a:r>
                  <a:rPr lang="cs-CZ" b="1" dirty="0"/>
                  <a:t>Drag – </a:t>
                </a:r>
                <a:r>
                  <a:rPr lang="cs-CZ" b="1" dirty="0" err="1"/>
                  <a:t>constant</a:t>
                </a:r>
                <a:r>
                  <a:rPr lang="cs-CZ" b="1" dirty="0"/>
                  <a:t>, </a:t>
                </a:r>
                <a:r>
                  <a:rPr lang="cs-CZ" b="1" dirty="0" err="1"/>
                  <a:t>quadratic</a:t>
                </a:r>
                <a:endParaRPr lang="cs-CZ" b="1" dirty="0"/>
              </a:p>
              <a:p>
                <a:r>
                  <a:rPr lang="cs-CZ" dirty="0" err="1"/>
                  <a:t>Spinner</a:t>
                </a:r>
                <a:r>
                  <a:rPr lang="cs-CZ" dirty="0"/>
                  <a:t> </a:t>
                </a:r>
                <a:r>
                  <a:rPr lang="cs-CZ" dirty="0" err="1"/>
                  <a:t>parameters</a:t>
                </a:r>
                <a:endParaRPr lang="cs-CZ" dirty="0"/>
              </a:p>
              <a:p>
                <a:pPr lvl="1"/>
                <a:r>
                  <a:rPr lang="cs-CZ" dirty="0" err="1"/>
                  <a:t>Size</a:t>
                </a:r>
                <a:r>
                  <a:rPr lang="cs-CZ" dirty="0"/>
                  <a:t> </a:t>
                </a:r>
              </a:p>
              <a:p>
                <a:pPr lvl="1"/>
                <a:r>
                  <a:rPr lang="cs-CZ" dirty="0" err="1"/>
                  <a:t>Amount</a:t>
                </a:r>
                <a:r>
                  <a:rPr lang="cs-CZ" dirty="0"/>
                  <a:t> </a:t>
                </a:r>
                <a:r>
                  <a:rPr lang="cs-CZ" dirty="0" err="1"/>
                  <a:t>of</a:t>
                </a:r>
                <a:r>
                  <a:rPr lang="cs-CZ" dirty="0"/>
                  <a:t> </a:t>
                </a:r>
                <a:r>
                  <a:rPr lang="cs-CZ" dirty="0" err="1"/>
                  <a:t>spinner</a:t>
                </a:r>
                <a:r>
                  <a:rPr lang="cs-CZ" dirty="0"/>
                  <a:t> </a:t>
                </a:r>
                <a:r>
                  <a:rPr lang="cs-CZ" dirty="0" err="1"/>
                  <a:t>arms</a:t>
                </a:r>
                <a:endParaRPr lang="cs-CZ" dirty="0"/>
              </a:p>
              <a:p>
                <a:pPr lvl="1"/>
                <a:r>
                  <a:rPr lang="cs-CZ" b="1" dirty="0"/>
                  <a:t>Moment </a:t>
                </a:r>
                <a:r>
                  <a:rPr lang="cs-CZ" b="1" dirty="0" err="1"/>
                  <a:t>of</a:t>
                </a:r>
                <a:r>
                  <a:rPr lang="cs-CZ" b="1" dirty="0"/>
                  <a:t> </a:t>
                </a:r>
                <a:r>
                  <a:rPr lang="cs-CZ" b="1" dirty="0" err="1"/>
                  <a:t>inertia</a:t>
                </a:r>
                <a:r>
                  <a:rPr lang="cs-CZ" dirty="0"/>
                  <a:t> (</a:t>
                </a:r>
                <a14:m>
                  <m:oMath xmlns:m="http://schemas.openxmlformats.org/officeDocument/2006/math">
                    <m:r>
                      <a:rPr lang="cs-CZ" b="1" i="1" smtClean="0">
                        <a:latin typeface="Cambria Math" panose="02040503050406030204" pitchFamily="18" charset="0"/>
                      </a:rPr>
                      <m:t>𝑰</m:t>
                    </m:r>
                  </m:oMath>
                </a14:m>
                <a:r>
                  <a:rPr lang="cs-CZ" dirty="0"/>
                  <a:t>)</a:t>
                </a:r>
              </a:p>
              <a:p>
                <a:r>
                  <a:rPr lang="cs-CZ" b="1" dirty="0"/>
                  <a:t>Magnet </a:t>
                </a:r>
                <a:r>
                  <a:rPr lang="cs-CZ" b="1" dirty="0" err="1"/>
                  <a:t>strength</a:t>
                </a:r>
                <a:r>
                  <a:rPr lang="cs-CZ" b="1" dirty="0"/>
                  <a:t> and </a:t>
                </a:r>
                <a:r>
                  <a:rPr lang="cs-CZ" b="1" dirty="0" err="1"/>
                  <a:t>size</a:t>
                </a:r>
                <a:endParaRPr lang="cs-CZ" b="1" dirty="0"/>
              </a:p>
              <a:p>
                <a:pPr marL="201168" lvl="1" indent="0">
                  <a:buNone/>
                </a:pPr>
                <a:endParaRPr lang="cs-CZ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D84C3E-D8C4-457E-66D2-E28D2CC1A9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424756"/>
                <a:ext cx="7031736" cy="4444338"/>
              </a:xfrm>
              <a:blipFill>
                <a:blip r:embed="rId3"/>
                <a:stretch>
                  <a:fillRect l="-867" t="-1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586A0-0A6F-29A0-E6F8-2DF49AD78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BF54-FBB6-B28B-65F5-216D6CF29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D2E31-6AB0-05EF-E2AF-2F4300C7D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BE76E4C-8AF3-E9A1-2D6F-CCE5048B32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9931D5-0093-6973-D8B5-FE44E3A13D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6559" y="1424756"/>
            <a:ext cx="2048161" cy="13146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FC850D2-9E1D-B1EB-0EB3-463AC7B940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7753" y="2739389"/>
            <a:ext cx="2365769" cy="196479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799E1FD-9B16-938B-1AC2-F2DB91C329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21006" y="4621290"/>
            <a:ext cx="1899265" cy="162390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81BD50B-0A53-9614-FD40-DF930EC1360D}"/>
              </a:ext>
            </a:extLst>
          </p:cNvPr>
          <p:cNvSpPr txBox="1"/>
          <p:nvPr/>
        </p:nvSpPr>
        <p:spPr>
          <a:xfrm>
            <a:off x="8508989" y="1424756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b="1" u="sng" dirty="0" err="1"/>
              <a:t>Vertical</a:t>
            </a:r>
            <a:endParaRPr lang="en-US" b="1" u="sng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3BB62F-0355-94D5-CD2A-329C8B39F697}"/>
              </a:ext>
            </a:extLst>
          </p:cNvPr>
          <p:cNvSpPr txBox="1"/>
          <p:nvPr/>
        </p:nvSpPr>
        <p:spPr>
          <a:xfrm>
            <a:off x="8508989" y="2938453"/>
            <a:ext cx="73010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E</a:t>
            </a:r>
            <a:r>
              <a:rPr lang="en-US" dirty="0" err="1"/>
              <a:t>ccentric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437474-8FF6-7018-5194-F7AA04090D25}"/>
              </a:ext>
            </a:extLst>
          </p:cNvPr>
          <p:cNvSpPr txBox="1"/>
          <p:nvPr/>
        </p:nvSpPr>
        <p:spPr>
          <a:xfrm>
            <a:off x="8508989" y="4628100"/>
            <a:ext cx="7975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Tangent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693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BE415-7F1B-F8BF-00A8-AA4F48FCB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Some</a:t>
            </a:r>
            <a:r>
              <a:rPr lang="cs-CZ" dirty="0"/>
              <a:t> </a:t>
            </a:r>
            <a:r>
              <a:rPr lang="cs-CZ" dirty="0" err="1"/>
              <a:t>examples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F0153-0755-EFEC-4861-1AC5D1EC1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133D3-0D7E-0E2C-D127-4DAD7A24C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61C3A-F8F6-F7ED-FBB5-584F4AF63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9F3F6-B55D-97FA-3A63-5429997A6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5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82C2424-1CE3-FDC5-503F-FBC578DEA0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83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CD173-FD7C-751C-C8CF-183E2E594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Relevant</a:t>
            </a:r>
            <a:r>
              <a:rPr lang="cs-CZ" dirty="0"/>
              <a:t> </a:t>
            </a:r>
            <a:r>
              <a:rPr lang="cs-CZ" dirty="0" err="1"/>
              <a:t>phenomena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3834C-689C-3AD3-93BE-FAC6C8AA5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24756"/>
            <a:ext cx="6062056" cy="4444338"/>
          </a:xfrm>
        </p:spPr>
        <p:txBody>
          <a:bodyPr>
            <a:normAutofit/>
          </a:bodyPr>
          <a:lstStyle/>
          <a:p>
            <a:r>
              <a:rPr lang="cs-CZ" b="1" dirty="0"/>
              <a:t>Magnet – magnet </a:t>
            </a:r>
            <a:r>
              <a:rPr lang="cs-CZ" b="1" dirty="0" err="1"/>
              <a:t>interactions</a:t>
            </a:r>
            <a:endParaRPr lang="cs-CZ" b="1" dirty="0"/>
          </a:p>
          <a:p>
            <a:pPr lvl="1"/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used</a:t>
            </a:r>
            <a:r>
              <a:rPr lang="cs-CZ" dirty="0"/>
              <a:t> </a:t>
            </a:r>
            <a:r>
              <a:rPr lang="cs-CZ" b="1" dirty="0" err="1"/>
              <a:t>cube</a:t>
            </a:r>
            <a:r>
              <a:rPr lang="cs-CZ" b="1" dirty="0"/>
              <a:t> </a:t>
            </a:r>
            <a:r>
              <a:rPr lang="cs-CZ" b="1" dirty="0" err="1"/>
              <a:t>NdFeB</a:t>
            </a:r>
            <a:r>
              <a:rPr lang="cs-CZ" b="1" dirty="0"/>
              <a:t> </a:t>
            </a:r>
            <a:r>
              <a:rPr lang="cs-CZ" b="1" dirty="0" err="1"/>
              <a:t>magnets</a:t>
            </a:r>
            <a:r>
              <a:rPr lang="cs-CZ" b="1" dirty="0"/>
              <a:t> (5mm, grade N35)</a:t>
            </a:r>
          </a:p>
          <a:p>
            <a:pPr lvl="1"/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modeled</a:t>
            </a:r>
            <a:r>
              <a:rPr lang="cs-CZ" dirty="0"/>
              <a:t> </a:t>
            </a:r>
            <a:r>
              <a:rPr lang="cs-CZ" dirty="0" err="1"/>
              <a:t>each</a:t>
            </a:r>
            <a:r>
              <a:rPr lang="cs-CZ" dirty="0"/>
              <a:t> magnet as a </a:t>
            </a:r>
            <a:r>
              <a:rPr lang="cs-CZ" b="1" dirty="0" err="1"/>
              <a:t>magnetic</a:t>
            </a:r>
            <a:r>
              <a:rPr lang="cs-CZ" b="1" dirty="0"/>
              <a:t> </a:t>
            </a:r>
            <a:r>
              <a:rPr lang="cs-CZ" b="1" dirty="0" err="1"/>
              <a:t>dipole</a:t>
            </a:r>
            <a:endParaRPr lang="cs-CZ" b="1" dirty="0"/>
          </a:p>
          <a:p>
            <a:pPr lvl="1"/>
            <a:r>
              <a:rPr lang="cs-CZ" b="1" dirty="0" err="1"/>
              <a:t>Force</a:t>
            </a:r>
            <a:r>
              <a:rPr lang="cs-CZ" b="1" dirty="0"/>
              <a:t> </a:t>
            </a:r>
            <a:r>
              <a:rPr lang="cs-CZ" dirty="0" err="1"/>
              <a:t>interaction</a:t>
            </a:r>
            <a:r>
              <a:rPr lang="cs-CZ" dirty="0"/>
              <a:t>:</a:t>
            </a:r>
          </a:p>
          <a:p>
            <a:pPr lvl="1"/>
            <a:endParaRPr lang="cs-CZ" b="1" dirty="0"/>
          </a:p>
          <a:p>
            <a:pPr marL="201168" lvl="1" indent="0">
              <a:buNone/>
            </a:pPr>
            <a:endParaRPr lang="cs-CZ" b="1" dirty="0"/>
          </a:p>
          <a:p>
            <a:pPr lvl="1"/>
            <a:r>
              <a:rPr lang="cs-CZ" b="1" dirty="0" err="1"/>
              <a:t>Torque</a:t>
            </a:r>
            <a:r>
              <a:rPr lang="cs-CZ" b="1" dirty="0"/>
              <a:t> </a:t>
            </a:r>
            <a:r>
              <a:rPr lang="cs-CZ" dirty="0" err="1"/>
              <a:t>due</a:t>
            </a:r>
            <a:r>
              <a:rPr lang="cs-CZ" dirty="0"/>
              <a:t> to </a:t>
            </a:r>
            <a:r>
              <a:rPr lang="cs-CZ" dirty="0" err="1"/>
              <a:t>generated</a:t>
            </a:r>
            <a:r>
              <a:rPr lang="cs-CZ" dirty="0"/>
              <a:t> </a:t>
            </a:r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field</a:t>
            </a:r>
            <a:r>
              <a:rPr lang="cs-CZ" dirty="0"/>
              <a:t>:</a:t>
            </a:r>
          </a:p>
          <a:p>
            <a:pPr lvl="1"/>
            <a:endParaRPr lang="cs-CZ" b="1" dirty="0"/>
          </a:p>
          <a:p>
            <a:pPr lvl="1"/>
            <a:endParaRPr lang="cs-CZ" b="1" dirty="0"/>
          </a:p>
          <a:p>
            <a:pPr lvl="1"/>
            <a:endParaRPr lang="cs-CZ" b="1" dirty="0"/>
          </a:p>
          <a:p>
            <a:r>
              <a:rPr lang="cs-CZ" dirty="0" err="1"/>
              <a:t>Other</a:t>
            </a:r>
            <a:r>
              <a:rPr lang="cs-CZ" dirty="0"/>
              <a:t> </a:t>
            </a:r>
            <a:r>
              <a:rPr lang="cs-CZ" dirty="0" err="1"/>
              <a:t>forces</a:t>
            </a:r>
            <a:r>
              <a:rPr lang="cs-CZ" dirty="0"/>
              <a:t> on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spinner</a:t>
            </a:r>
            <a:r>
              <a:rPr lang="cs-CZ" dirty="0"/>
              <a:t>:</a:t>
            </a:r>
          </a:p>
          <a:p>
            <a:pPr lvl="1"/>
            <a:r>
              <a:rPr lang="cs-CZ" dirty="0" err="1"/>
              <a:t>Concentric</a:t>
            </a:r>
            <a:r>
              <a:rPr lang="cs-CZ" dirty="0"/>
              <a:t> </a:t>
            </a:r>
            <a:r>
              <a:rPr lang="cs-CZ" dirty="0" err="1"/>
              <a:t>forces</a:t>
            </a:r>
            <a:r>
              <a:rPr lang="cs-CZ" dirty="0"/>
              <a:t> on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ball</a:t>
            </a:r>
            <a:r>
              <a:rPr lang="cs-CZ" dirty="0"/>
              <a:t> </a:t>
            </a:r>
            <a:r>
              <a:rPr lang="cs-CZ" dirty="0" err="1"/>
              <a:t>bearing</a:t>
            </a:r>
            <a:r>
              <a:rPr lang="cs-CZ" dirty="0"/>
              <a:t> =&gt; </a:t>
            </a:r>
            <a:r>
              <a:rPr lang="cs-CZ" dirty="0" err="1"/>
              <a:t>increasing</a:t>
            </a:r>
            <a:r>
              <a:rPr lang="cs-CZ" dirty="0"/>
              <a:t> </a:t>
            </a:r>
            <a:r>
              <a:rPr lang="cs-CZ" dirty="0" err="1"/>
              <a:t>friction</a:t>
            </a:r>
            <a:endParaRPr lang="cs-CZ" dirty="0"/>
          </a:p>
          <a:p>
            <a:pPr lvl="1"/>
            <a:r>
              <a:rPr lang="cs-CZ" dirty="0" err="1"/>
              <a:t>Oscillations</a:t>
            </a:r>
            <a:r>
              <a:rPr lang="cs-CZ" dirty="0"/>
              <a:t> and </a:t>
            </a:r>
            <a:r>
              <a:rPr lang="cs-CZ" dirty="0" err="1"/>
              <a:t>rattling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ball</a:t>
            </a:r>
            <a:r>
              <a:rPr lang="cs-CZ" dirty="0"/>
              <a:t> </a:t>
            </a:r>
            <a:r>
              <a:rPr lang="cs-CZ" dirty="0" err="1"/>
              <a:t>bearings</a:t>
            </a:r>
            <a:endParaRPr lang="en-US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9D258-37C7-CAB1-9367-03739D5AF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5133F-A5C5-0E69-F2C6-44F69ADAA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79564-531B-8713-ECCC-1D2C24CE7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6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B513FA4-AB06-A7CC-8A95-3C24E23514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721AA3-DC5A-53FB-675F-E9B5B9904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301" y="2748239"/>
            <a:ext cx="7101935" cy="638897"/>
          </a:xfrm>
          <a:prstGeom prst="rect">
            <a:avLst/>
          </a:prstGeom>
          <a:ln w="12700">
            <a:solidFill>
              <a:schemeClr val="bg2">
                <a:lumMod val="50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BEA2C3-8B5E-C561-0F6D-874A1860E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3301" y="3768478"/>
            <a:ext cx="2600688" cy="895475"/>
          </a:xfrm>
          <a:prstGeom prst="rect">
            <a:avLst/>
          </a:prstGeom>
          <a:ln w="12700">
            <a:solidFill>
              <a:schemeClr val="bg2">
                <a:lumMod val="50000"/>
              </a:schemeClr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C072007-A144-2662-DD20-51E7D378C0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4184" y="1786185"/>
            <a:ext cx="1371791" cy="619211"/>
          </a:xfrm>
          <a:prstGeom prst="rect">
            <a:avLst/>
          </a:prstGeom>
          <a:ln w="28575">
            <a:solidFill>
              <a:schemeClr val="bg2">
                <a:lumMod val="50000"/>
              </a:schemeClr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C44E844-BBD5-7C9E-0210-B0B2DEAA70BD}"/>
              </a:ext>
            </a:extLst>
          </p:cNvPr>
          <p:cNvSpPr txBox="1"/>
          <p:nvPr/>
        </p:nvSpPr>
        <p:spPr>
          <a:xfrm>
            <a:off x="7064184" y="1317321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b="1" dirty="0" err="1"/>
              <a:t>Magnetic</a:t>
            </a:r>
            <a:r>
              <a:rPr lang="cs-CZ" b="1" dirty="0"/>
              <a:t> </a:t>
            </a:r>
            <a:r>
              <a:rPr lang="cs-CZ" b="1" dirty="0" err="1"/>
              <a:t>dipole</a:t>
            </a:r>
            <a:r>
              <a:rPr lang="cs-CZ" b="1" dirty="0"/>
              <a:t> moment: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9344906-C0E4-C52D-3151-A6E4ABE736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08989" y="1779672"/>
            <a:ext cx="3629532" cy="676369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11E1B4D-1A99-0E7B-08EE-CD1D4A04F30D}"/>
              </a:ext>
            </a:extLst>
          </p:cNvPr>
          <p:cNvCxnSpPr>
            <a:cxnSpLocks/>
          </p:cNvCxnSpPr>
          <p:nvPr/>
        </p:nvCxnSpPr>
        <p:spPr>
          <a:xfrm flipV="1">
            <a:off x="6096000" y="2066771"/>
            <a:ext cx="874474" cy="177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49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D6C8661-6704-D8BE-2663-99E2D7327CD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cs-CZ" dirty="0"/>
                  <a:t>Moment </a:t>
                </a:r>
                <a:r>
                  <a:rPr lang="cs-CZ" dirty="0" err="1"/>
                  <a:t>of</a:t>
                </a:r>
                <a:r>
                  <a:rPr lang="cs-CZ" dirty="0"/>
                  <a:t> </a:t>
                </a:r>
                <a:r>
                  <a:rPr lang="cs-CZ" dirty="0" err="1"/>
                  <a:t>inertia</a:t>
                </a:r>
                <a:r>
                  <a:rPr lang="cs-CZ" dirty="0"/>
                  <a:t> </a:t>
                </a:r>
                <a14:m>
                  <m:oMath xmlns:m="http://schemas.openxmlformats.org/officeDocument/2006/math">
                    <m:r>
                      <a:rPr lang="cs-CZ" b="1" i="1" smtClean="0">
                        <a:latin typeface="Cambria Math" panose="02040503050406030204" pitchFamily="18" charset="0"/>
                      </a:rPr>
                      <m:t>𝑰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D6C8661-6704-D8BE-2663-99E2D7327C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3814" t="-1948" b="-350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2CC8CF-B973-9CC9-AB74-1B2DAC619B2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cs-CZ" dirty="0"/>
                  <a:t>Calculated </a:t>
                </a:r>
                <a:r>
                  <a:rPr lang="cs-CZ" dirty="0" err="1"/>
                  <a:t>from</a:t>
                </a:r>
                <a:r>
                  <a:rPr lang="cs-CZ" dirty="0"/>
                  <a:t> </a:t>
                </a:r>
                <a:r>
                  <a:rPr lang="cs-CZ" dirty="0" err="1"/>
                  <a:t>the</a:t>
                </a:r>
                <a:r>
                  <a:rPr lang="cs-CZ" dirty="0"/>
                  <a:t> model </a:t>
                </a:r>
                <a:r>
                  <a:rPr lang="cs-CZ" dirty="0" err="1"/>
                  <a:t>of</a:t>
                </a:r>
                <a:r>
                  <a:rPr lang="cs-CZ" dirty="0"/>
                  <a:t> a </a:t>
                </a:r>
                <a:r>
                  <a:rPr lang="cs-CZ" dirty="0" err="1"/>
                  <a:t>mathematical</a:t>
                </a:r>
                <a:r>
                  <a:rPr lang="cs-CZ" dirty="0"/>
                  <a:t> </a:t>
                </a:r>
                <a:r>
                  <a:rPr lang="cs-CZ" dirty="0" err="1"/>
                  <a:t>pendulum</a:t>
                </a:r>
                <a:endParaRPr lang="cs-CZ" dirty="0"/>
              </a:p>
              <a:p>
                <a:r>
                  <a:rPr lang="cs-CZ" dirty="0" err="1"/>
                  <a:t>The</a:t>
                </a:r>
                <a:r>
                  <a:rPr lang="cs-CZ" dirty="0"/>
                  <a:t> </a:t>
                </a:r>
                <a:r>
                  <a:rPr lang="cs-CZ" dirty="0" err="1"/>
                  <a:t>spinner</a:t>
                </a:r>
                <a:r>
                  <a:rPr lang="cs-CZ" dirty="0"/>
                  <a:t> </a:t>
                </a:r>
                <a:r>
                  <a:rPr lang="cs-CZ" dirty="0" err="1"/>
                  <a:t>was</a:t>
                </a:r>
                <a:r>
                  <a:rPr lang="cs-CZ" dirty="0"/>
                  <a:t> </a:t>
                </a:r>
                <a:r>
                  <a:rPr lang="cs-CZ" dirty="0" err="1"/>
                  <a:t>suspended</a:t>
                </a:r>
                <a:r>
                  <a:rPr lang="cs-CZ" dirty="0"/>
                  <a:t> </a:t>
                </a:r>
                <a:r>
                  <a:rPr lang="cs-CZ" dirty="0" err="1"/>
                  <a:t>with</a:t>
                </a:r>
                <a:r>
                  <a:rPr lang="cs-CZ" dirty="0"/>
                  <a:t> </a:t>
                </a:r>
                <a:r>
                  <a:rPr lang="cs-CZ" dirty="0" err="1"/>
                  <a:t>magnets</a:t>
                </a:r>
                <a:r>
                  <a:rPr lang="cs-CZ" dirty="0"/>
                  <a:t> </a:t>
                </a:r>
                <a:r>
                  <a:rPr lang="cs-CZ" dirty="0" err="1"/>
                  <a:t>attached</a:t>
                </a:r>
                <a:r>
                  <a:rPr lang="cs-CZ" dirty="0"/>
                  <a:t> to </a:t>
                </a:r>
                <a:r>
                  <a:rPr lang="cs-CZ" dirty="0" err="1"/>
                  <a:t>one</a:t>
                </a:r>
                <a:r>
                  <a:rPr lang="cs-CZ" dirty="0"/>
                  <a:t> </a:t>
                </a:r>
                <a:r>
                  <a:rPr lang="cs-CZ" dirty="0" err="1"/>
                  <a:t>arm</a:t>
                </a:r>
                <a:r>
                  <a:rPr lang="cs-CZ" dirty="0"/>
                  <a:t> and </a:t>
                </a:r>
                <a:r>
                  <a:rPr lang="cs-CZ" dirty="0" err="1"/>
                  <a:t>left</a:t>
                </a:r>
                <a:r>
                  <a:rPr lang="cs-CZ" dirty="0"/>
                  <a:t> to swing </a:t>
                </a:r>
                <a:r>
                  <a:rPr lang="cs-CZ" dirty="0" err="1"/>
                  <a:t>freely</a:t>
                </a:r>
                <a:endParaRPr lang="cs-CZ" dirty="0"/>
              </a:p>
              <a:p>
                <a:pPr marL="0" indent="0">
                  <a:buNone/>
                </a:pPr>
                <a:endParaRPr lang="cs-CZ" dirty="0"/>
              </a:p>
              <a:p>
                <a:pPr marL="0" indent="0">
                  <a:buNone/>
                </a:pPr>
                <a:endParaRPr lang="cs-CZ" dirty="0"/>
              </a:p>
              <a:p>
                <a:endParaRPr lang="cs-CZ" dirty="0"/>
              </a:p>
              <a:p>
                <a:endParaRPr lang="cs-CZ" dirty="0"/>
              </a:p>
              <a:p>
                <a:endParaRPr lang="cs-CZ" dirty="0"/>
              </a:p>
              <a:p>
                <a:endParaRPr lang="cs-CZ" dirty="0"/>
              </a:p>
              <a:p>
                <a:r>
                  <a:rPr lang="cs-CZ" dirty="0" err="1"/>
                  <a:t>Our</a:t>
                </a:r>
                <a:r>
                  <a:rPr lang="cs-CZ" dirty="0"/>
                  <a:t> </a:t>
                </a:r>
                <a:r>
                  <a:rPr lang="cs-CZ" dirty="0" err="1"/>
                  <a:t>result</a:t>
                </a:r>
                <a:r>
                  <a:rPr lang="cs-CZ" dirty="0"/>
                  <a:t> are </a:t>
                </a:r>
                <a:r>
                  <a:rPr lang="cs-CZ" dirty="0" err="1"/>
                  <a:t>comparable</a:t>
                </a:r>
                <a:r>
                  <a:rPr lang="cs-CZ" dirty="0"/>
                  <a:t> to </a:t>
                </a:r>
                <a:r>
                  <a:rPr lang="cs-CZ" dirty="0" err="1"/>
                  <a:t>results</a:t>
                </a:r>
                <a:r>
                  <a:rPr lang="cs-CZ" dirty="0"/>
                  <a:t> </a:t>
                </a:r>
                <a:r>
                  <a:rPr lang="cs-CZ" dirty="0" err="1"/>
                  <a:t>found</a:t>
                </a:r>
                <a:r>
                  <a:rPr lang="cs-CZ" dirty="0"/>
                  <a:t> online: </a:t>
                </a:r>
                <a14:m>
                  <m:oMath xmlns:m="http://schemas.openxmlformats.org/officeDocument/2006/math">
                    <m:r>
                      <a:rPr lang="cs-CZ" b="0" i="1" smtClean="0">
                        <a:latin typeface="Cambria Math" panose="02040503050406030204" pitchFamily="18" charset="0"/>
                      </a:rPr>
                      <m:t>5.4</m:t>
                    </m:r>
                    <m:sSup>
                      <m:sSupPr>
                        <m:ctrlPr>
                          <a:rPr lang="cs-CZ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−5</m:t>
                        </m:r>
                      </m:sup>
                    </m:sSup>
                    <m:r>
                      <a:rPr lang="cs-CZ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cs-CZ" b="0" i="1" smtClean="0">
                        <a:latin typeface="Cambria Math" panose="02040503050406030204" pitchFamily="18" charset="0"/>
                      </a:rPr>
                      <m:t>𝑘𝑔</m:t>
                    </m:r>
                    <m:r>
                      <a:rPr lang="cs-CZ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cs-CZ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cs-CZ" dirty="0"/>
              </a:p>
              <a:p>
                <a:r>
                  <a:rPr lang="en-US" dirty="0">
                    <a:hlinkClick r:id="rId4"/>
                  </a:rPr>
                  <a:t>https://www.wired.com/2017/05/physics-of-a-fidget-spinner/</a:t>
                </a:r>
                <a:endParaRPr lang="cs-CZ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2CC8CF-B973-9CC9-AB74-1B2DAC619B2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606" t="-1509" b="-23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498D5-3643-5E5A-BFD1-9825A0DE2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B811B-FC6D-A617-F967-062447579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0353E-EDF6-DAAF-26A9-C3B1752AE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7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FC07AC0-FDC1-EDB3-8FD3-4B7183FB83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Measurements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32B0840-7FD6-6308-DBA0-07495E4C11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7101" y="4191831"/>
            <a:ext cx="2781688" cy="428685"/>
          </a:xfrm>
          <a:prstGeom prst="rect">
            <a:avLst/>
          </a:prstGeom>
          <a:ln w="28575">
            <a:solidFill>
              <a:schemeClr val="bg2">
                <a:lumMod val="50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11E4AB-1522-7570-D632-14F0A5CA61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7101" y="2543147"/>
            <a:ext cx="1752845" cy="4001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A5B5857-F3EB-63AE-AC33-00117D863D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7127" y="3248936"/>
            <a:ext cx="1552792" cy="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011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C8661-6704-D8BE-2663-99E2D7327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/>
              <a:t>Remanence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CC8CF-B973-9CC9-AB74-1B2DAC619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cs-CZ" dirty="0" err="1"/>
              <a:t>Can</a:t>
            </a:r>
            <a:r>
              <a:rPr lang="cs-CZ" dirty="0"/>
              <a:t> </a:t>
            </a:r>
            <a:r>
              <a:rPr lang="cs-CZ" dirty="0" err="1"/>
              <a:t>be</a:t>
            </a:r>
            <a:r>
              <a:rPr lang="cs-CZ" dirty="0"/>
              <a:t> </a:t>
            </a:r>
            <a:r>
              <a:rPr lang="cs-CZ" dirty="0" err="1"/>
              <a:t>either</a:t>
            </a:r>
            <a:r>
              <a:rPr lang="cs-CZ" dirty="0"/>
              <a:t> </a:t>
            </a:r>
            <a:r>
              <a:rPr lang="cs-CZ" dirty="0" err="1"/>
              <a:t>calculated</a:t>
            </a:r>
            <a:r>
              <a:rPr lang="cs-CZ" dirty="0"/>
              <a:t> </a:t>
            </a:r>
            <a:r>
              <a:rPr lang="cs-CZ" dirty="0" err="1"/>
              <a:t>from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generated</a:t>
            </a:r>
            <a:r>
              <a:rPr lang="cs-CZ" b="1" dirty="0"/>
              <a:t> </a:t>
            </a:r>
            <a:r>
              <a:rPr lang="cs-CZ" b="1" dirty="0" err="1"/>
              <a:t>magnetic</a:t>
            </a:r>
            <a:r>
              <a:rPr lang="cs-CZ" b="1" dirty="0"/>
              <a:t> </a:t>
            </a:r>
            <a:r>
              <a:rPr lang="cs-CZ" b="1" dirty="0" err="1"/>
              <a:t>field</a:t>
            </a:r>
            <a:r>
              <a:rPr lang="cs-CZ" b="1" dirty="0"/>
              <a:t> </a:t>
            </a:r>
            <a:r>
              <a:rPr lang="cs-CZ" dirty="0" err="1"/>
              <a:t>or</a:t>
            </a:r>
            <a:r>
              <a:rPr lang="cs-CZ" dirty="0"/>
              <a:t> </a:t>
            </a:r>
            <a:r>
              <a:rPr lang="cs-CZ" dirty="0" err="1"/>
              <a:t>from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force</a:t>
            </a:r>
            <a:r>
              <a:rPr lang="cs-CZ" b="1" dirty="0"/>
              <a:t> </a:t>
            </a:r>
            <a:r>
              <a:rPr lang="cs-CZ" b="1" dirty="0" err="1"/>
              <a:t>between</a:t>
            </a:r>
            <a:r>
              <a:rPr lang="cs-CZ" b="1" dirty="0"/>
              <a:t> </a:t>
            </a:r>
            <a:r>
              <a:rPr lang="cs-CZ" b="1" dirty="0" err="1"/>
              <a:t>the</a:t>
            </a:r>
            <a:r>
              <a:rPr lang="cs-CZ" b="1" dirty="0"/>
              <a:t> </a:t>
            </a:r>
            <a:r>
              <a:rPr lang="cs-CZ" b="1" dirty="0" err="1"/>
              <a:t>magnets</a:t>
            </a:r>
            <a:endParaRPr lang="cs-CZ" b="1" dirty="0"/>
          </a:p>
          <a:p>
            <a:r>
              <a:rPr lang="cs-CZ" dirty="0" err="1"/>
              <a:t>Simplifying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previous</a:t>
            </a:r>
            <a:r>
              <a:rPr lang="cs-CZ" dirty="0"/>
              <a:t> </a:t>
            </a:r>
            <a:r>
              <a:rPr lang="cs-CZ" dirty="0" err="1"/>
              <a:t>equations</a:t>
            </a:r>
            <a:r>
              <a:rPr lang="cs-CZ" dirty="0"/>
              <a:t> </a:t>
            </a:r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dirty="0" err="1"/>
              <a:t>dipole</a:t>
            </a:r>
            <a:r>
              <a:rPr lang="cs-CZ" dirty="0"/>
              <a:t> </a:t>
            </a:r>
            <a:r>
              <a:rPr lang="cs-CZ" dirty="0" err="1"/>
              <a:t>force</a:t>
            </a:r>
            <a:r>
              <a:rPr lang="cs-CZ" dirty="0"/>
              <a:t> and </a:t>
            </a:r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field</a:t>
            </a:r>
            <a:r>
              <a:rPr lang="cs-CZ" dirty="0"/>
              <a:t>:</a:t>
            </a:r>
          </a:p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used</a:t>
            </a:r>
            <a:r>
              <a:rPr lang="cs-CZ" dirty="0"/>
              <a:t> </a:t>
            </a:r>
            <a:r>
              <a:rPr lang="cs-CZ" b="1" dirty="0" err="1"/>
              <a:t>both</a:t>
            </a:r>
            <a:r>
              <a:rPr lang="cs-CZ" b="1" dirty="0"/>
              <a:t> </a:t>
            </a:r>
            <a:r>
              <a:rPr lang="cs-CZ" b="1" dirty="0" err="1"/>
              <a:t>methods</a:t>
            </a:r>
            <a:r>
              <a:rPr lang="cs-CZ" b="1" dirty="0"/>
              <a:t>:</a:t>
            </a:r>
            <a:endParaRPr lang="cs-CZ" dirty="0"/>
          </a:p>
          <a:p>
            <a:pPr lvl="1"/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force</a:t>
            </a:r>
            <a:r>
              <a:rPr lang="cs-CZ" dirty="0"/>
              <a:t> </a:t>
            </a:r>
            <a:r>
              <a:rPr lang="cs-CZ" dirty="0" err="1"/>
              <a:t>was</a:t>
            </a:r>
            <a:r>
              <a:rPr lang="cs-CZ" dirty="0"/>
              <a:t> </a:t>
            </a:r>
            <a:r>
              <a:rPr lang="cs-CZ" dirty="0" err="1"/>
              <a:t>measured</a:t>
            </a:r>
            <a:r>
              <a:rPr lang="cs-CZ" dirty="0"/>
              <a:t> via a </a:t>
            </a:r>
            <a:r>
              <a:rPr lang="cs-CZ" b="1" dirty="0" err="1"/>
              <a:t>scale</a:t>
            </a:r>
            <a:r>
              <a:rPr lang="cs-CZ" b="1" dirty="0"/>
              <a:t> </a:t>
            </a:r>
            <a:r>
              <a:rPr lang="cs-CZ" dirty="0"/>
              <a:t>(</a:t>
            </a:r>
            <a:r>
              <a:rPr lang="cs-CZ" dirty="0" err="1"/>
              <a:t>used</a:t>
            </a:r>
            <a:r>
              <a:rPr lang="cs-CZ" dirty="0"/>
              <a:t> </a:t>
            </a:r>
            <a:r>
              <a:rPr lang="cs-CZ" dirty="0" err="1"/>
              <a:t>for</a:t>
            </a:r>
            <a:r>
              <a:rPr lang="cs-CZ" dirty="0"/>
              <a:t> a </a:t>
            </a:r>
            <a:r>
              <a:rPr lang="cs-CZ" dirty="0" err="1"/>
              <a:t>singular</a:t>
            </a:r>
            <a:r>
              <a:rPr lang="cs-CZ" dirty="0"/>
              <a:t> magnet)</a:t>
            </a:r>
          </a:p>
          <a:p>
            <a:pPr lvl="1"/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b="1" dirty="0" err="1"/>
              <a:t>field</a:t>
            </a:r>
            <a:r>
              <a:rPr lang="cs-CZ" dirty="0"/>
              <a:t> </a:t>
            </a:r>
            <a:r>
              <a:rPr lang="cs-CZ" dirty="0" err="1"/>
              <a:t>was</a:t>
            </a:r>
            <a:r>
              <a:rPr lang="cs-CZ" dirty="0"/>
              <a:t> </a:t>
            </a:r>
            <a:r>
              <a:rPr lang="cs-CZ" dirty="0" err="1"/>
              <a:t>measured</a:t>
            </a:r>
            <a:r>
              <a:rPr lang="cs-CZ" dirty="0"/>
              <a:t> </a:t>
            </a:r>
            <a:r>
              <a:rPr lang="cs-CZ" dirty="0" err="1"/>
              <a:t>using</a:t>
            </a:r>
            <a:r>
              <a:rPr lang="cs-CZ" dirty="0"/>
              <a:t> a </a:t>
            </a:r>
            <a:r>
              <a:rPr lang="cs-CZ" b="1" dirty="0"/>
              <a:t>mobile </a:t>
            </a:r>
            <a:r>
              <a:rPr lang="cs-CZ" b="1" dirty="0" err="1"/>
              <a:t>phone</a:t>
            </a:r>
            <a:r>
              <a:rPr lang="cs-CZ" b="1" dirty="0"/>
              <a:t> </a:t>
            </a:r>
            <a:r>
              <a:rPr lang="cs-CZ" b="1" dirty="0" err="1"/>
              <a:t>magnetometer</a:t>
            </a:r>
            <a:r>
              <a:rPr lang="cs-CZ" b="1" dirty="0"/>
              <a:t> </a:t>
            </a:r>
            <a:r>
              <a:rPr lang="cs-CZ" dirty="0"/>
              <a:t>(</a:t>
            </a:r>
            <a:r>
              <a:rPr lang="cs-CZ" dirty="0" err="1"/>
              <a:t>with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Earth‘s</a:t>
            </a:r>
            <a:r>
              <a:rPr lang="cs-CZ" dirty="0"/>
              <a:t> </a:t>
            </a:r>
            <a:r>
              <a:rPr lang="cs-CZ" dirty="0" err="1"/>
              <a:t>magnetic</a:t>
            </a:r>
            <a:r>
              <a:rPr lang="cs-CZ" dirty="0"/>
              <a:t> </a:t>
            </a:r>
            <a:r>
              <a:rPr lang="cs-CZ" dirty="0" err="1"/>
              <a:t>field</a:t>
            </a:r>
            <a:r>
              <a:rPr lang="cs-CZ" dirty="0"/>
              <a:t> </a:t>
            </a:r>
            <a:r>
              <a:rPr lang="cs-CZ" dirty="0" err="1"/>
              <a:t>being</a:t>
            </a:r>
            <a:r>
              <a:rPr lang="cs-CZ" dirty="0"/>
              <a:t>  </a:t>
            </a:r>
            <a:r>
              <a:rPr lang="cs-CZ" dirty="0" err="1"/>
              <a:t>accounted</a:t>
            </a:r>
            <a:r>
              <a:rPr lang="cs-CZ" dirty="0"/>
              <a:t> </a:t>
            </a:r>
            <a:r>
              <a:rPr lang="cs-CZ" dirty="0" err="1"/>
              <a:t>for</a:t>
            </a:r>
            <a:r>
              <a:rPr lang="cs-CZ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498D5-3643-5E5A-BFD1-9825A0DE2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B811B-FC6D-A617-F967-062447579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0353E-EDF6-DAAF-26A9-C3B1752AE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8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FC07AC0-FDC1-EDB3-8FD3-4B7183FB83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Measurements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DBAF01-1C7A-DFF9-6F42-D4DB4CE5E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756" y="2443025"/>
            <a:ext cx="1743318" cy="20862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D96DB40-DE40-4F94-8D89-7727455FC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7024" y="2443025"/>
            <a:ext cx="1733792" cy="220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935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C8661-6704-D8BE-2663-99E2D7327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/>
              <a:t>Remanence - </a:t>
            </a:r>
            <a:r>
              <a:rPr lang="cs-CZ" dirty="0" err="1"/>
              <a:t>results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CC8CF-B973-9CC9-AB74-1B2DAC619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measured</a:t>
            </a:r>
            <a:r>
              <a:rPr lang="cs-CZ" dirty="0"/>
              <a:t> </a:t>
            </a:r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b="1" dirty="0"/>
              <a:t>1, 2 and 3 </a:t>
            </a:r>
            <a:r>
              <a:rPr lang="cs-CZ" b="1" dirty="0" err="1"/>
              <a:t>cube</a:t>
            </a:r>
            <a:r>
              <a:rPr lang="cs-CZ" b="1" dirty="0"/>
              <a:t> magnet </a:t>
            </a:r>
            <a:r>
              <a:rPr lang="cs-CZ" b="1" dirty="0" err="1"/>
              <a:t>stacks</a:t>
            </a:r>
            <a:r>
              <a:rPr lang="cs-CZ" b="1" dirty="0"/>
              <a:t> </a:t>
            </a:r>
            <a:r>
              <a:rPr lang="cs-CZ" dirty="0"/>
              <a:t>as </a:t>
            </a:r>
            <a:r>
              <a:rPr lang="cs-CZ" dirty="0" err="1"/>
              <a:t>well</a:t>
            </a:r>
            <a:r>
              <a:rPr lang="cs-CZ" dirty="0"/>
              <a:t> as a </a:t>
            </a:r>
            <a:r>
              <a:rPr lang="cs-CZ" b="1" dirty="0" err="1"/>
              <a:t>larger</a:t>
            </a:r>
            <a:r>
              <a:rPr lang="cs-CZ" b="1" dirty="0"/>
              <a:t> (</a:t>
            </a:r>
            <a:r>
              <a:rPr lang="cs-CZ" b="1" dirty="0" err="1"/>
              <a:t>old</a:t>
            </a:r>
            <a:r>
              <a:rPr lang="cs-CZ" b="1" dirty="0"/>
              <a:t>) </a:t>
            </a:r>
            <a:r>
              <a:rPr lang="cs-CZ" b="1" dirty="0" err="1"/>
              <a:t>NdFeB</a:t>
            </a:r>
            <a:r>
              <a:rPr lang="cs-CZ" b="1" dirty="0"/>
              <a:t> magnet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498D5-3643-5E5A-BFD1-9825A0DE2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D89-E800-4C37-87CA-3D711DAD0426}" type="datetime1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B811B-FC6D-A617-F967-062447579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GCHD – 2023/24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0353E-EDF6-DAAF-26A9-C3B1752AE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BF2D3-8D9B-4E9F-804F-8E7615F22F9D}" type="slidenum">
              <a:rPr lang="en-US" smtClean="0"/>
              <a:t>9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FC07AC0-FDC1-EDB3-8FD3-4B7183FB83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err="1"/>
              <a:t>Measurements</a:t>
            </a:r>
            <a:endParaRPr lang="en-US" dirty="0"/>
          </a:p>
        </p:txBody>
      </p:sp>
      <p:pic>
        <p:nvPicPr>
          <p:cNvPr id="12" name="Picture 11" descr="A graph of magnets and numbers&#10;&#10;Description automatically generated">
            <a:extLst>
              <a:ext uri="{FF2B5EF4-FFF2-40B4-BE49-F238E27FC236}">
                <a16:creationId xmlns:a16="http://schemas.microsoft.com/office/drawing/2014/main" id="{9AEA1017-6E2C-9929-6C3A-DA2CE86162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" t="7008" r="9043" b="758"/>
          <a:stretch/>
        </p:blipFill>
        <p:spPr>
          <a:xfrm>
            <a:off x="6221566" y="1999093"/>
            <a:ext cx="5382491" cy="42415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C8CF089-CFFB-E0F5-3066-1C85051A6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1197" y="5209375"/>
            <a:ext cx="1638529" cy="447737"/>
          </a:xfrm>
          <a:prstGeom prst="rect">
            <a:avLst/>
          </a:prstGeom>
          <a:ln w="28575">
            <a:solidFill>
              <a:schemeClr val="bg2">
                <a:lumMod val="50000"/>
              </a:schemeClr>
            </a:solidFill>
          </a:ln>
        </p:spPr>
      </p:pic>
      <p:pic>
        <p:nvPicPr>
          <p:cNvPr id="16" name="Picture 15" descr="A graph of a magnetic field&#10;&#10;Description automatically generated">
            <a:extLst>
              <a:ext uri="{FF2B5EF4-FFF2-40B4-BE49-F238E27FC236}">
                <a16:creationId xmlns:a16="http://schemas.microsoft.com/office/drawing/2014/main" id="{2B86349B-29B6-1D3B-8572-6B458B2BED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1" r="8361" b="-523"/>
          <a:stretch/>
        </p:blipFill>
        <p:spPr>
          <a:xfrm>
            <a:off x="659358" y="1999093"/>
            <a:ext cx="5283120" cy="411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53154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2330</TotalTime>
  <Words>1576</Words>
  <Application>Microsoft Office PowerPoint</Application>
  <PresentationFormat>Widescreen</PresentationFormat>
  <Paragraphs>330</Paragraphs>
  <Slides>30</Slides>
  <Notes>22</Notes>
  <HiddenSlides>9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Calibri</vt:lpstr>
      <vt:lpstr>Calibri Light</vt:lpstr>
      <vt:lpstr>Cambria Math</vt:lpstr>
      <vt:lpstr>Retrospect</vt:lpstr>
      <vt:lpstr>Magnetic Gear</vt:lpstr>
      <vt:lpstr>Table of contents</vt:lpstr>
      <vt:lpstr>Task definition</vt:lpstr>
      <vt:lpstr>Relevant parameters</vt:lpstr>
      <vt:lpstr>Some examples</vt:lpstr>
      <vt:lpstr>Relevant phenomena</vt:lpstr>
      <vt:lpstr>Moment of inertia I</vt:lpstr>
      <vt:lpstr>Remanence</vt:lpstr>
      <vt:lpstr>Remanence - results</vt:lpstr>
      <vt:lpstr>Remanence – more results</vt:lpstr>
      <vt:lpstr>Drag</vt:lpstr>
      <vt:lpstr>Drag - results</vt:lpstr>
      <vt:lpstr>Drag – more result</vt:lpstr>
      <vt:lpstr>Simulation</vt:lpstr>
      <vt:lpstr>Simulation – methods</vt:lpstr>
      <vt:lpstr>Simulation – methods</vt:lpstr>
      <vt:lpstr>Magnetic coupling theory</vt:lpstr>
      <vt:lpstr>Magnetic coupling results</vt:lpstr>
      <vt:lpstr>Magnetic coupling results</vt:lpstr>
      <vt:lpstr>Simulated coupling</vt:lpstr>
      <vt:lpstr>Sub-period behaviour</vt:lpstr>
      <vt:lpstr>Sub-period behaviour results</vt:lpstr>
      <vt:lpstr>Sub-period behaviour results</vt:lpstr>
      <vt:lpstr>Torque transfer</vt:lpstr>
      <vt:lpstr>Torque transfer</vt:lpstr>
      <vt:lpstr>Torque transfer - results</vt:lpstr>
      <vt:lpstr>Torque transfer efficiency</vt:lpstr>
      <vt:lpstr>Torque transfer efficiency</vt:lpstr>
      <vt:lpstr>Magnetic transmissions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Ondřej Sedláček</dc:creator>
  <cp:lastModifiedBy>Ondřej Sedláček</cp:lastModifiedBy>
  <cp:revision>52</cp:revision>
  <dcterms:created xsi:type="dcterms:W3CDTF">2023-12-08T18:22:24Z</dcterms:created>
  <dcterms:modified xsi:type="dcterms:W3CDTF">2023-12-10T21:43:59Z</dcterms:modified>
</cp:coreProperties>
</file>

<file path=docProps/thumbnail.jpeg>
</file>